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33"/>
  </p:notesMasterIdLst>
  <p:sldIdLst>
    <p:sldId id="261" r:id="rId4"/>
    <p:sldId id="358" r:id="rId5"/>
    <p:sldId id="265" r:id="rId6"/>
    <p:sldId id="390" r:id="rId7"/>
    <p:sldId id="357" r:id="rId8"/>
    <p:sldId id="354" r:id="rId9"/>
    <p:sldId id="262" r:id="rId10"/>
    <p:sldId id="293" r:id="rId11"/>
    <p:sldId id="366" r:id="rId12"/>
    <p:sldId id="387" r:id="rId13"/>
    <p:sldId id="266" r:id="rId14"/>
    <p:sldId id="365" r:id="rId15"/>
    <p:sldId id="376" r:id="rId16"/>
    <p:sldId id="384" r:id="rId17"/>
    <p:sldId id="377" r:id="rId18"/>
    <p:sldId id="379" r:id="rId19"/>
    <p:sldId id="283" r:id="rId20"/>
    <p:sldId id="378" r:id="rId21"/>
    <p:sldId id="385" r:id="rId22"/>
    <p:sldId id="380" r:id="rId23"/>
    <p:sldId id="382" r:id="rId24"/>
    <p:sldId id="389" r:id="rId25"/>
    <p:sldId id="386" r:id="rId26"/>
    <p:sldId id="383" r:id="rId27"/>
    <p:sldId id="392" r:id="rId28"/>
    <p:sldId id="391" r:id="rId29"/>
    <p:sldId id="393" r:id="rId30"/>
    <p:sldId id="327" r:id="rId31"/>
    <p:sldId id="350" r:id="rId32"/>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E2"/>
    <a:srgbClr val="FFA513"/>
    <a:srgbClr val="87C32F"/>
    <a:srgbClr val="FD497C"/>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0" autoAdjust="0"/>
    <p:restoredTop sz="88743" autoAdjust="0"/>
  </p:normalViewPr>
  <p:slideViewPr>
    <p:cSldViewPr snapToGrid="0">
      <p:cViewPr varScale="1">
        <p:scale>
          <a:sx n="39" d="100"/>
          <a:sy n="39" d="100"/>
        </p:scale>
        <p:origin x="664" y="28"/>
      </p:cViewPr>
      <p:guideLst>
        <p:guide orient="horz" pos="3238"/>
        <p:guide pos="5759"/>
      </p:guideLst>
    </p:cSldViewPr>
  </p:slideViewPr>
  <p:notesTextViewPr>
    <p:cViewPr>
      <p:scale>
        <a:sx n="3" d="2"/>
        <a:sy n="3" d="2"/>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2017/12/6</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124824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Data Factory is a </a:t>
            </a:r>
            <a:r>
              <a:rPr lang="en-US" sz="2400" b="0" i="0" kern="1200" dirty="0" smtClean="0">
                <a:solidFill>
                  <a:schemeClr val="tx1"/>
                </a:solidFill>
                <a:effectLst/>
                <a:latin typeface="Segoe UI Light" pitchFamily="34" charset="0"/>
                <a:ea typeface="+mn-ea"/>
                <a:cs typeface="+mn-cs"/>
              </a:rPr>
              <a:t>globally deployed,</a:t>
            </a:r>
            <a:r>
              <a:rPr lang="en-US" sz="2400" b="0" i="0" kern="1200" baseline="0" dirty="0" smtClean="0">
                <a:solidFill>
                  <a:schemeClr val="tx1"/>
                </a:solidFill>
                <a:effectLst/>
                <a:latin typeface="Segoe UI Light" pitchFamily="34" charset="0"/>
                <a:ea typeface="+mn-ea"/>
                <a:cs typeface="+mn-cs"/>
              </a:rPr>
              <a:t> </a:t>
            </a:r>
            <a:r>
              <a:rPr lang="en-US" dirty="0" smtClean="0"/>
              <a:t>fully managed </a:t>
            </a:r>
            <a:r>
              <a:rPr lang="en-US" sz="2400" b="0" i="0" kern="1200" dirty="0" smtClean="0">
                <a:solidFill>
                  <a:schemeClr val="tx1"/>
                </a:solidFill>
                <a:effectLst/>
                <a:latin typeface="Segoe UI Light" pitchFamily="34" charset="0"/>
                <a:ea typeface="+mn-ea"/>
                <a:cs typeface="+mn-cs"/>
              </a:rPr>
              <a:t>data movement</a:t>
            </a:r>
            <a:r>
              <a:rPr lang="en-US" sz="2400" b="0" i="0" kern="1200" baseline="0" dirty="0" smtClean="0">
                <a:solidFill>
                  <a:schemeClr val="tx1"/>
                </a:solidFill>
                <a:effectLst/>
                <a:latin typeface="Segoe UI Light" pitchFamily="34" charset="0"/>
                <a:ea typeface="+mn-ea"/>
                <a:cs typeface="+mn-cs"/>
              </a:rPr>
              <a:t> </a:t>
            </a:r>
            <a:r>
              <a:rPr lang="en-US" dirty="0" smtClean="0"/>
              <a:t>service </a:t>
            </a:r>
            <a:r>
              <a:rPr lang="en-US" sz="2400" b="0" i="0" kern="1200" dirty="0" smtClean="0">
                <a:solidFill>
                  <a:schemeClr val="tx1"/>
                </a:solidFill>
                <a:effectLst/>
                <a:latin typeface="Segoe UI Light" pitchFamily="34" charset="0"/>
                <a:ea typeface="+mn-ea"/>
                <a:cs typeface="+mn-cs"/>
              </a:rPr>
              <a:t>in the cloud. It enables enterprises to ingest data from multiple on-premises and cloud sources easily,</a:t>
            </a:r>
            <a:r>
              <a:rPr lang="en-US" sz="2400" b="0" i="0" kern="1200" baseline="0" dirty="0" smtClean="0">
                <a:solidFill>
                  <a:schemeClr val="tx1"/>
                </a:solidFill>
                <a:effectLst/>
                <a:latin typeface="Segoe UI Light" pitchFamily="34" charset="0"/>
                <a:ea typeface="+mn-ea"/>
                <a:cs typeface="+mn-cs"/>
              </a:rPr>
              <a:t> and gets your data where it needs to go. </a:t>
            </a:r>
            <a:r>
              <a:rPr lang="en-US" sz="2400" b="0" i="0" kern="1200" dirty="0" smtClean="0">
                <a:solidFill>
                  <a:schemeClr val="tx1"/>
                </a:solidFill>
                <a:effectLst/>
                <a:latin typeface="Segoe UI Light" pitchFamily="34" charset="0"/>
                <a:ea typeface="+mn-ea"/>
                <a:cs typeface="+mn-cs"/>
              </a:rPr>
              <a:t>Prepare and partition your data as you ingest it, or apply pre-processing steps.</a:t>
            </a:r>
            <a:endParaRPr lang="en-US" baseline="0" dirty="0" smtClean="0"/>
          </a:p>
          <a:p>
            <a:endParaRPr lang="en-US" sz="2400" b="0" i="0" kern="1200" baseline="0" dirty="0" smtClean="0">
              <a:solidFill>
                <a:schemeClr val="tx1"/>
              </a:solidFill>
              <a:effectLst/>
              <a:latin typeface="Segoe UI Light" pitchFamily="34" charset="0"/>
              <a:ea typeface="+mn-ea"/>
              <a:cs typeface="+mn-cs"/>
            </a:endParaRPr>
          </a:p>
          <a:p>
            <a:r>
              <a:rPr lang="en-US" sz="2400" b="0" i="0" kern="1200" baseline="0" dirty="0" smtClean="0">
                <a:solidFill>
                  <a:schemeClr val="tx1"/>
                </a:solidFill>
                <a:effectLst/>
                <a:latin typeface="Segoe UI Light" pitchFamily="34" charset="0"/>
                <a:ea typeface="+mn-ea"/>
                <a:cs typeface="+mn-cs"/>
              </a:rPr>
              <a:t>Data Factory </a:t>
            </a:r>
            <a:r>
              <a:rPr lang="en-US" dirty="0" smtClean="0"/>
              <a:t>allows enterprises</a:t>
            </a:r>
            <a:r>
              <a:rPr lang="en-US" baseline="0" dirty="0" smtClean="0"/>
              <a:t> to produce trusted data by easily composing, orchestrating, and monitoring diverse data, transformation and processing services at scale. </a:t>
            </a:r>
          </a:p>
          <a:p>
            <a:endParaRPr lang="en-US" baseline="0" dirty="0" smtClean="0"/>
          </a:p>
          <a:p>
            <a:r>
              <a:rPr lang="en-US" baseline="0" dirty="0" smtClean="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smtClean="0"/>
          </a:p>
          <a:p>
            <a:r>
              <a:rPr lang="en-US" baseline="0" dirty="0" smtClean="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smtClean="0"/>
          </a:p>
          <a:p>
            <a:r>
              <a:rPr lang="en-US" b="1" baseline="0" dirty="0" smtClean="0"/>
              <a:t>T: Lets look at the next service, Data Catalog</a:t>
            </a:r>
            <a:endParaRPr lang="en-US" baseline="0" dirty="0" smtClean="0"/>
          </a:p>
          <a:p>
            <a:r>
              <a:rPr lang="en-US" baseline="0" dirty="0" smtClean="0"/>
              <a:t>----</a:t>
            </a:r>
          </a:p>
          <a:p>
            <a:r>
              <a:rPr lang="en-US" sz="2400" b="0" i="0" kern="1200" dirty="0" smtClean="0">
                <a:solidFill>
                  <a:schemeClr val="tx1"/>
                </a:solidFill>
                <a:effectLst/>
                <a:latin typeface="Segoe UI Light" pitchFamily="34" charset="0"/>
                <a:ea typeface="+mn-ea"/>
                <a:cs typeface="+mn-cs"/>
              </a:rPr>
              <a:t>The </a:t>
            </a:r>
            <a:r>
              <a:rPr lang="en-US" sz="2400" b="1" i="0" kern="1200" dirty="0" smtClean="0">
                <a:solidFill>
                  <a:schemeClr val="tx1"/>
                </a:solidFill>
                <a:effectLst/>
                <a:latin typeface="Segoe UI Light" pitchFamily="34" charset="0"/>
                <a:ea typeface="+mn-ea"/>
                <a:cs typeface="+mn-cs"/>
              </a:rPr>
              <a:t>Azure Data Factory</a:t>
            </a:r>
            <a:r>
              <a:rPr lang="en-US" sz="2400" b="0" i="0" kern="1200" dirty="0" smtClean="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smtClean="0"/>
          </a:p>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8</a:t>
            </a:fld>
            <a:endParaRPr kumimoji="1" lang="ja-JP" altLang="en-US"/>
          </a:p>
        </p:txBody>
      </p:sp>
    </p:spTree>
    <p:extLst>
      <p:ext uri="{BB962C8B-B14F-4D97-AF65-F5344CB8AC3E}">
        <p14:creationId xmlns:p14="http://schemas.microsoft.com/office/powerpoint/2010/main" val="386749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275843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17</a:t>
            </a:fld>
            <a:endParaRPr kumimoji="1" lang="ja-JP" altLang="en-US"/>
          </a:p>
        </p:txBody>
      </p:sp>
    </p:spTree>
    <p:extLst>
      <p:ext uri="{BB962C8B-B14F-4D97-AF65-F5344CB8AC3E}">
        <p14:creationId xmlns:p14="http://schemas.microsoft.com/office/powerpoint/2010/main" val="425411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18</a:t>
            </a:fld>
            <a:endParaRPr kumimoji="1" lang="ja-JP" altLang="en-US"/>
          </a:p>
        </p:txBody>
      </p:sp>
    </p:spTree>
    <p:extLst>
      <p:ext uri="{BB962C8B-B14F-4D97-AF65-F5344CB8AC3E}">
        <p14:creationId xmlns:p14="http://schemas.microsoft.com/office/powerpoint/2010/main" val="356980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21</a:t>
            </a:fld>
            <a:endParaRPr kumimoji="1" lang="ja-JP" altLang="en-US"/>
          </a:p>
        </p:txBody>
      </p:sp>
    </p:spTree>
    <p:extLst>
      <p:ext uri="{BB962C8B-B14F-4D97-AF65-F5344CB8AC3E}">
        <p14:creationId xmlns:p14="http://schemas.microsoft.com/office/powerpoint/2010/main" val="177911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7789383"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5776760"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5200679"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10506587"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4905258"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5099079"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7710859"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5740841"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4234983"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5395512"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9698967"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372416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480428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390418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643646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535634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98852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553636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716854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362535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525679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688971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9" grpId="0" animBg="1"/>
      <p:bldP spid="10"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6931719" y="4659086"/>
            <a:ext cx="3964484" cy="2162627"/>
          </a:xfrm>
          <a:blipFill>
            <a:blip r:embed="rId2"/>
            <a:stretch>
              <a:fillRect/>
            </a:stretch>
          </a:blipFill>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bg/>
                                          </p:spTgt>
                                        </p:tgtEl>
                                        <p:attrNameLst>
                                          <p:attrName>style.visibility</p:attrName>
                                        </p:attrNameLst>
                                      </p:cBhvr>
                                      <p:to>
                                        <p:strVal val="visible"/>
                                      </p:to>
                                    </p:set>
                                    <p:anim calcmode="lin" valueType="num">
                                      <p:cBhvr>
                                        <p:cTn id="20" dur="500" fill="hold"/>
                                        <p:tgtEl>
                                          <p:spTgt spid="53">
                                            <p:bg/>
                                          </p:spTgt>
                                        </p:tgtEl>
                                        <p:attrNameLst>
                                          <p:attrName>ppt_w</p:attrName>
                                        </p:attrNameLst>
                                      </p:cBhvr>
                                      <p:tavLst>
                                        <p:tav tm="0">
                                          <p:val>
                                            <p:fltVal val="0"/>
                                          </p:val>
                                        </p:tav>
                                        <p:tav tm="100000">
                                          <p:val>
                                            <p:strVal val="#ppt_w"/>
                                          </p:val>
                                        </p:tav>
                                      </p:tavLst>
                                    </p:anim>
                                    <p:anim calcmode="lin" valueType="num">
                                      <p:cBhvr>
                                        <p:cTn id="21" dur="500" fill="hold"/>
                                        <p:tgtEl>
                                          <p:spTgt spid="53">
                                            <p:bg/>
                                          </p:spTgt>
                                        </p:tgtEl>
                                        <p:attrNameLst>
                                          <p:attrName>ppt_h</p:attrName>
                                        </p:attrNameLst>
                                      </p:cBhvr>
                                      <p:tavLst>
                                        <p:tav tm="0">
                                          <p:val>
                                            <p:fltVal val="0"/>
                                          </p:val>
                                        </p:tav>
                                        <p:tav tm="100000">
                                          <p:val>
                                            <p:strVal val="#ppt_h"/>
                                          </p:val>
                                        </p:tav>
                                      </p:tavLst>
                                    </p:anim>
                                    <p:animEffect transition="in" filter="fade">
                                      <p:cBhvr>
                                        <p:cTn id="22" dur="500"/>
                                        <p:tgtEl>
                                          <p:spTgt spid="53">
                                            <p:bg/>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250"/>
                                  </p:stCondLst>
                                  <p:iterate type="lt">
                                    <p:tmPct val="10000"/>
                                  </p:iterate>
                                  <p:childTnLst>
                                    <p:set>
                                      <p:cBhvr>
                                        <p:cTn id="26" dur="1" fill="hold">
                                          <p:stCondLst>
                                            <p:cond delay="0"/>
                                          </p:stCondLst>
                                        </p:cTn>
                                        <p:tgtEl>
                                          <p:spTgt spid="53">
                                            <p:txEl>
                                              <p:pRg st="0" end="0"/>
                                            </p:txEl>
                                          </p:spTgt>
                                        </p:tgtEl>
                                        <p:attrNameLst>
                                          <p:attrName>style.visibility</p:attrName>
                                        </p:attrNameLst>
                                      </p:cBhvr>
                                      <p:to>
                                        <p:strVal val="visible"/>
                                      </p:to>
                                    </p:set>
                                    <p:anim calcmode="lin" valueType="num">
                                      <p:cBhvr>
                                        <p:cTn id="2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53">
                                            <p:txEl>
                                              <p:pRg st="0" end="0"/>
                                            </p:txEl>
                                          </p:spTgt>
                                        </p:tgtEl>
                                      </p:cBhvr>
                                    </p:animEffect>
                                  </p:childTnLst>
                                </p:cTn>
                              </p:par>
                            </p:childTnLst>
                          </p:cTn>
                        </p:par>
                        <p:par>
                          <p:cTn id="30" fill="hold">
                            <p:stCondLst>
                              <p:cond delay="900"/>
                            </p:stCondLst>
                            <p:childTnLst>
                              <p:par>
                                <p:cTn id="31" presetID="49" presetClass="entr" presetSubtype="0" decel="10000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anim calcmode="lin" valueType="num">
                                      <p:cBhvr>
                                        <p:cTn id="35" dur="500" fill="hold"/>
                                        <p:tgtEl>
                                          <p:spTgt spid="47"/>
                                        </p:tgtEl>
                                        <p:attrNameLst>
                                          <p:attrName>style.rotation</p:attrName>
                                        </p:attrNameLst>
                                      </p:cBhvr>
                                      <p:tavLst>
                                        <p:tav tm="0">
                                          <p:val>
                                            <p:fltVal val="360"/>
                                          </p:val>
                                        </p:tav>
                                        <p:tav tm="100000">
                                          <p:val>
                                            <p:fltVal val="0"/>
                                          </p:val>
                                        </p:tav>
                                      </p:tavLst>
                                    </p:anim>
                                    <p:animEffect transition="in" filter="fade">
                                      <p:cBhvr>
                                        <p:cTn id="36" dur="500"/>
                                        <p:tgtEl>
                                          <p:spTgt spid="47"/>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 calcmode="lin" valueType="num">
                                      <p:cBhvr>
                                        <p:cTn id="41" dur="500" fill="hold"/>
                                        <p:tgtEl>
                                          <p:spTgt spid="9"/>
                                        </p:tgtEl>
                                        <p:attrNameLst>
                                          <p:attrName>style.rotation</p:attrName>
                                        </p:attrNameLst>
                                      </p:cBhvr>
                                      <p:tavLst>
                                        <p:tav tm="0">
                                          <p:val>
                                            <p:fltVal val="360"/>
                                          </p:val>
                                        </p:tav>
                                        <p:tav tm="100000">
                                          <p:val>
                                            <p:fltVal val="0"/>
                                          </p:val>
                                        </p:tav>
                                      </p:tavLst>
                                    </p:anim>
                                    <p:animEffect transition="in" filter="fade">
                                      <p:cBhvr>
                                        <p:cTn id="42" dur="500"/>
                                        <p:tgtEl>
                                          <p:spTgt spid="9"/>
                                        </p:tgtEl>
                                      </p:cBhvr>
                                    </p:animEffect>
                                  </p:childTnLst>
                                </p:cTn>
                              </p:par>
                            </p:childTnLst>
                          </p:cTn>
                        </p:par>
                        <p:par>
                          <p:cTn id="43" fill="hold">
                            <p:stCondLst>
                              <p:cond delay="1400"/>
                            </p:stCondLst>
                            <p:childTnLst>
                              <p:par>
                                <p:cTn id="44" presetID="49" presetClass="entr" presetSubtype="0" decel="100000"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360"/>
                                          </p:val>
                                        </p:tav>
                                        <p:tav tm="100000">
                                          <p:val>
                                            <p:fltVal val="0"/>
                                          </p:val>
                                        </p:tav>
                                      </p:tavLst>
                                    </p:anim>
                                    <p:animEffect transition="in" filter="fade">
                                      <p:cBhvr>
                                        <p:cTn id="49" dur="500"/>
                                        <p:tgtEl>
                                          <p:spTgt spid="48"/>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 calcmode="lin" valueType="num">
                                      <p:cBhvr>
                                        <p:cTn id="54" dur="500" fill="hold"/>
                                        <p:tgtEl>
                                          <p:spTgt spid="13"/>
                                        </p:tgtEl>
                                        <p:attrNameLst>
                                          <p:attrName>style.rotation</p:attrName>
                                        </p:attrNameLst>
                                      </p:cBhvr>
                                      <p:tavLst>
                                        <p:tav tm="0">
                                          <p:val>
                                            <p:fltVal val="360"/>
                                          </p:val>
                                        </p:tav>
                                        <p:tav tm="100000">
                                          <p:val>
                                            <p:fltVal val="0"/>
                                          </p:val>
                                        </p:tav>
                                      </p:tavLst>
                                    </p:anim>
                                    <p:animEffect transition="in" filter="fade">
                                      <p:cBhvr>
                                        <p:cTn id="55" dur="500"/>
                                        <p:tgtEl>
                                          <p:spTgt spid="13"/>
                                        </p:tgtEl>
                                      </p:cBhvr>
                                    </p:animEffect>
                                  </p:childTnLst>
                                </p:cTn>
                              </p:par>
                            </p:childTnLst>
                          </p:cTn>
                        </p:par>
                        <p:par>
                          <p:cTn id="56" fill="hold">
                            <p:stCondLst>
                              <p:cond delay="1900"/>
                            </p:stCondLst>
                            <p:childTnLst>
                              <p:par>
                                <p:cTn id="57" presetID="49" presetClass="entr" presetSubtype="0" decel="10000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 calcmode="lin" valueType="num">
                                      <p:cBhvr>
                                        <p:cTn id="61" dur="500" fill="hold"/>
                                        <p:tgtEl>
                                          <p:spTgt spid="49"/>
                                        </p:tgtEl>
                                        <p:attrNameLst>
                                          <p:attrName>style.rotation</p:attrName>
                                        </p:attrNameLst>
                                      </p:cBhvr>
                                      <p:tavLst>
                                        <p:tav tm="0">
                                          <p:val>
                                            <p:fltVal val="360"/>
                                          </p:val>
                                        </p:tav>
                                        <p:tav tm="100000">
                                          <p:val>
                                            <p:fltVal val="0"/>
                                          </p:val>
                                        </p:tav>
                                      </p:tavLst>
                                    </p:anim>
                                    <p:animEffect transition="in" filter="fade">
                                      <p:cBhvr>
                                        <p:cTn id="62" dur="500"/>
                                        <p:tgtEl>
                                          <p:spTgt spid="49"/>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 calcmode="lin" valueType="num">
                                      <p:cBhvr>
                                        <p:cTn id="67" dur="500" fill="hold"/>
                                        <p:tgtEl>
                                          <p:spTgt spid="14"/>
                                        </p:tgtEl>
                                        <p:attrNameLst>
                                          <p:attrName>style.rotation</p:attrName>
                                        </p:attrNameLst>
                                      </p:cBhvr>
                                      <p:tavLst>
                                        <p:tav tm="0">
                                          <p:val>
                                            <p:fltVal val="360"/>
                                          </p:val>
                                        </p:tav>
                                        <p:tav tm="100000">
                                          <p:val>
                                            <p:fltVal val="0"/>
                                          </p:val>
                                        </p:tav>
                                      </p:tavLst>
                                    </p:anim>
                                    <p:animEffect transition="in" filter="fade">
                                      <p:cBhvr>
                                        <p:cTn id="68" dur="500"/>
                                        <p:tgtEl>
                                          <p:spTgt spid="14"/>
                                        </p:tgtEl>
                                      </p:cBhvr>
                                    </p:animEffect>
                                  </p:childTnLst>
                                </p:cTn>
                              </p:par>
                            </p:childTnLst>
                          </p:cTn>
                        </p:par>
                        <p:par>
                          <p:cTn id="69" fill="hold">
                            <p:stCondLst>
                              <p:cond delay="2400"/>
                            </p:stCondLst>
                            <p:childTnLst>
                              <p:par>
                                <p:cTn id="70" presetID="49" presetClass="entr" presetSubtype="0" decel="100000"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ppt_w</p:attrName>
                                        </p:attrNameLst>
                                      </p:cBhvr>
                                      <p:tavLst>
                                        <p:tav tm="0">
                                          <p:val>
                                            <p:fltVal val="0"/>
                                          </p:val>
                                        </p:tav>
                                        <p:tav tm="100000">
                                          <p:val>
                                            <p:strVal val="#ppt_w"/>
                                          </p:val>
                                        </p:tav>
                                      </p:tavLst>
                                    </p:anim>
                                    <p:anim calcmode="lin" valueType="num">
                                      <p:cBhvr>
                                        <p:cTn id="73" dur="500" fill="hold"/>
                                        <p:tgtEl>
                                          <p:spTgt spid="50"/>
                                        </p:tgtEl>
                                        <p:attrNameLst>
                                          <p:attrName>ppt_h</p:attrName>
                                        </p:attrNameLst>
                                      </p:cBhvr>
                                      <p:tavLst>
                                        <p:tav tm="0">
                                          <p:val>
                                            <p:fltVal val="0"/>
                                          </p:val>
                                        </p:tav>
                                        <p:tav tm="100000">
                                          <p:val>
                                            <p:strVal val="#ppt_h"/>
                                          </p:val>
                                        </p:tav>
                                      </p:tavLst>
                                    </p:anim>
                                    <p:anim calcmode="lin" valueType="num">
                                      <p:cBhvr>
                                        <p:cTn id="74" dur="500" fill="hold"/>
                                        <p:tgtEl>
                                          <p:spTgt spid="50"/>
                                        </p:tgtEl>
                                        <p:attrNameLst>
                                          <p:attrName>style.rotation</p:attrName>
                                        </p:attrNameLst>
                                      </p:cBhvr>
                                      <p:tavLst>
                                        <p:tav tm="0">
                                          <p:val>
                                            <p:fltVal val="360"/>
                                          </p:val>
                                        </p:tav>
                                        <p:tav tm="100000">
                                          <p:val>
                                            <p:fltVal val="0"/>
                                          </p:val>
                                        </p:tav>
                                      </p:tavLst>
                                    </p:anim>
                                    <p:animEffect transition="in" filter="fade">
                                      <p:cBhvr>
                                        <p:cTn id="75" dur="500"/>
                                        <p:tgtEl>
                                          <p:spTgt spid="50"/>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p:cTn id="78" dur="500" fill="hold"/>
                                        <p:tgtEl>
                                          <p:spTgt spid="10"/>
                                        </p:tgtEl>
                                        <p:attrNameLst>
                                          <p:attrName>ppt_w</p:attrName>
                                        </p:attrNameLst>
                                      </p:cBhvr>
                                      <p:tavLst>
                                        <p:tav tm="0">
                                          <p:val>
                                            <p:fltVal val="0"/>
                                          </p:val>
                                        </p:tav>
                                        <p:tav tm="100000">
                                          <p:val>
                                            <p:strVal val="#ppt_w"/>
                                          </p:val>
                                        </p:tav>
                                      </p:tavLst>
                                    </p:anim>
                                    <p:anim calcmode="lin" valueType="num">
                                      <p:cBhvr>
                                        <p:cTn id="79" dur="500" fill="hold"/>
                                        <p:tgtEl>
                                          <p:spTgt spid="10"/>
                                        </p:tgtEl>
                                        <p:attrNameLst>
                                          <p:attrName>ppt_h</p:attrName>
                                        </p:attrNameLst>
                                      </p:cBhvr>
                                      <p:tavLst>
                                        <p:tav tm="0">
                                          <p:val>
                                            <p:fltVal val="0"/>
                                          </p:val>
                                        </p:tav>
                                        <p:tav tm="100000">
                                          <p:val>
                                            <p:strVal val="#ppt_h"/>
                                          </p:val>
                                        </p:tav>
                                      </p:tavLst>
                                    </p:anim>
                                    <p:anim calcmode="lin" valueType="num">
                                      <p:cBhvr>
                                        <p:cTn id="80" dur="500" fill="hold"/>
                                        <p:tgtEl>
                                          <p:spTgt spid="10"/>
                                        </p:tgtEl>
                                        <p:attrNameLst>
                                          <p:attrName>style.rotation</p:attrName>
                                        </p:attrNameLst>
                                      </p:cBhvr>
                                      <p:tavLst>
                                        <p:tav tm="0">
                                          <p:val>
                                            <p:fltVal val="360"/>
                                          </p:val>
                                        </p:tav>
                                        <p:tav tm="100000">
                                          <p:val>
                                            <p:fltVal val="0"/>
                                          </p:val>
                                        </p:tav>
                                      </p:tavLst>
                                    </p:anim>
                                    <p:animEffect transition="in" filter="fade">
                                      <p:cBhvr>
                                        <p:cTn id="81" dur="500"/>
                                        <p:tgtEl>
                                          <p:spTgt spid="10"/>
                                        </p:tgtEl>
                                      </p:cBhvr>
                                    </p:animEffect>
                                  </p:childTnLst>
                                </p:cTn>
                              </p:par>
                            </p:childTnLst>
                          </p:cTn>
                        </p:par>
                        <p:par>
                          <p:cTn id="82" fill="hold">
                            <p:stCondLst>
                              <p:cond delay="2900"/>
                            </p:stCondLst>
                            <p:childTnLst>
                              <p:par>
                                <p:cTn id="83" presetID="49" presetClass="entr" presetSubtype="0" decel="100000" fill="hold" grpId="0" nodeType="afterEffect">
                                  <p:stCondLst>
                                    <p:cond delay="0"/>
                                  </p:stCondLst>
                                  <p:childTnLst>
                                    <p:set>
                                      <p:cBhvr>
                                        <p:cTn id="84" dur="1" fill="hold">
                                          <p:stCondLst>
                                            <p:cond delay="0"/>
                                          </p:stCondLst>
                                        </p:cTn>
                                        <p:tgtEl>
                                          <p:spTgt spid="51"/>
                                        </p:tgtEl>
                                        <p:attrNameLst>
                                          <p:attrName>style.visibility</p:attrName>
                                        </p:attrNameLst>
                                      </p:cBhvr>
                                      <p:to>
                                        <p:strVal val="visible"/>
                                      </p:to>
                                    </p:set>
                                    <p:anim calcmode="lin" valueType="num">
                                      <p:cBhvr>
                                        <p:cTn id="85" dur="500" fill="hold"/>
                                        <p:tgtEl>
                                          <p:spTgt spid="51"/>
                                        </p:tgtEl>
                                        <p:attrNameLst>
                                          <p:attrName>ppt_w</p:attrName>
                                        </p:attrNameLst>
                                      </p:cBhvr>
                                      <p:tavLst>
                                        <p:tav tm="0">
                                          <p:val>
                                            <p:fltVal val="0"/>
                                          </p:val>
                                        </p:tav>
                                        <p:tav tm="100000">
                                          <p:val>
                                            <p:strVal val="#ppt_w"/>
                                          </p:val>
                                        </p:tav>
                                      </p:tavLst>
                                    </p:anim>
                                    <p:anim calcmode="lin" valueType="num">
                                      <p:cBhvr>
                                        <p:cTn id="86" dur="500" fill="hold"/>
                                        <p:tgtEl>
                                          <p:spTgt spid="51"/>
                                        </p:tgtEl>
                                        <p:attrNameLst>
                                          <p:attrName>ppt_h</p:attrName>
                                        </p:attrNameLst>
                                      </p:cBhvr>
                                      <p:tavLst>
                                        <p:tav tm="0">
                                          <p:val>
                                            <p:fltVal val="0"/>
                                          </p:val>
                                        </p:tav>
                                        <p:tav tm="100000">
                                          <p:val>
                                            <p:strVal val="#ppt_h"/>
                                          </p:val>
                                        </p:tav>
                                      </p:tavLst>
                                    </p:anim>
                                    <p:anim calcmode="lin" valueType="num">
                                      <p:cBhvr>
                                        <p:cTn id="87" dur="500" fill="hold"/>
                                        <p:tgtEl>
                                          <p:spTgt spid="51"/>
                                        </p:tgtEl>
                                        <p:attrNameLst>
                                          <p:attrName>style.rotation</p:attrName>
                                        </p:attrNameLst>
                                      </p:cBhvr>
                                      <p:tavLst>
                                        <p:tav tm="0">
                                          <p:val>
                                            <p:fltVal val="360"/>
                                          </p:val>
                                        </p:tav>
                                        <p:tav tm="100000">
                                          <p:val>
                                            <p:fltVal val="0"/>
                                          </p:val>
                                        </p:tav>
                                      </p:tavLst>
                                    </p:anim>
                                    <p:animEffect transition="in" filter="fade">
                                      <p:cBhvr>
                                        <p:cTn id="88" dur="500"/>
                                        <p:tgtEl>
                                          <p:spTgt spid="51"/>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 calcmode="lin" valueType="num">
                                      <p:cBhvr>
                                        <p:cTn id="93" dur="500" fill="hold"/>
                                        <p:tgtEl>
                                          <p:spTgt spid="12"/>
                                        </p:tgtEl>
                                        <p:attrNameLst>
                                          <p:attrName>style.rotation</p:attrName>
                                        </p:attrNameLst>
                                      </p:cBhvr>
                                      <p:tavLst>
                                        <p:tav tm="0">
                                          <p:val>
                                            <p:fltVal val="360"/>
                                          </p:val>
                                        </p:tav>
                                        <p:tav tm="100000">
                                          <p:val>
                                            <p:fltVal val="0"/>
                                          </p:val>
                                        </p:tav>
                                      </p:tavLst>
                                    </p:anim>
                                    <p:animEffect transition="in" filter="fade">
                                      <p:cBhvr>
                                        <p:cTn id="94" dur="500"/>
                                        <p:tgtEl>
                                          <p:spTgt spid="12"/>
                                        </p:tgtEl>
                                      </p:cBhvr>
                                    </p:animEffect>
                                  </p:childTnLst>
                                </p:cTn>
                              </p:par>
                            </p:childTnLst>
                          </p:cTn>
                        </p:par>
                        <p:par>
                          <p:cTn id="95" fill="hold">
                            <p:stCondLst>
                              <p:cond delay="3400"/>
                            </p:stCondLst>
                            <p:childTnLst>
                              <p:par>
                                <p:cTn id="96" presetID="49" presetClass="entr" presetSubtype="0" decel="100000" fill="hold" grpId="0" nodeType="afterEffect">
                                  <p:stCondLst>
                                    <p:cond delay="0"/>
                                  </p:stCondLst>
                                  <p:childTnLst>
                                    <p:set>
                                      <p:cBhvr>
                                        <p:cTn id="97" dur="1" fill="hold">
                                          <p:stCondLst>
                                            <p:cond delay="0"/>
                                          </p:stCondLst>
                                        </p:cTn>
                                        <p:tgtEl>
                                          <p:spTgt spid="52"/>
                                        </p:tgtEl>
                                        <p:attrNameLst>
                                          <p:attrName>style.visibility</p:attrName>
                                        </p:attrNameLst>
                                      </p:cBhvr>
                                      <p:to>
                                        <p:strVal val="visible"/>
                                      </p:to>
                                    </p:set>
                                    <p:anim calcmode="lin" valueType="num">
                                      <p:cBhvr>
                                        <p:cTn id="98" dur="500" fill="hold"/>
                                        <p:tgtEl>
                                          <p:spTgt spid="52"/>
                                        </p:tgtEl>
                                        <p:attrNameLst>
                                          <p:attrName>ppt_w</p:attrName>
                                        </p:attrNameLst>
                                      </p:cBhvr>
                                      <p:tavLst>
                                        <p:tav tm="0">
                                          <p:val>
                                            <p:fltVal val="0"/>
                                          </p:val>
                                        </p:tav>
                                        <p:tav tm="100000">
                                          <p:val>
                                            <p:strVal val="#ppt_w"/>
                                          </p:val>
                                        </p:tav>
                                      </p:tavLst>
                                    </p:anim>
                                    <p:anim calcmode="lin" valueType="num">
                                      <p:cBhvr>
                                        <p:cTn id="99" dur="500" fill="hold"/>
                                        <p:tgtEl>
                                          <p:spTgt spid="52"/>
                                        </p:tgtEl>
                                        <p:attrNameLst>
                                          <p:attrName>ppt_h</p:attrName>
                                        </p:attrNameLst>
                                      </p:cBhvr>
                                      <p:tavLst>
                                        <p:tav tm="0">
                                          <p:val>
                                            <p:fltVal val="0"/>
                                          </p:val>
                                        </p:tav>
                                        <p:tav tm="100000">
                                          <p:val>
                                            <p:strVal val="#ppt_h"/>
                                          </p:val>
                                        </p:tav>
                                      </p:tavLst>
                                    </p:anim>
                                    <p:anim calcmode="lin" valueType="num">
                                      <p:cBhvr>
                                        <p:cTn id="100" dur="500" fill="hold"/>
                                        <p:tgtEl>
                                          <p:spTgt spid="52"/>
                                        </p:tgtEl>
                                        <p:attrNameLst>
                                          <p:attrName>style.rotation</p:attrName>
                                        </p:attrNameLst>
                                      </p:cBhvr>
                                      <p:tavLst>
                                        <p:tav tm="0">
                                          <p:val>
                                            <p:fltVal val="360"/>
                                          </p:val>
                                        </p:tav>
                                        <p:tav tm="100000">
                                          <p:val>
                                            <p:fltVal val="0"/>
                                          </p:val>
                                        </p:tav>
                                      </p:tavLst>
                                    </p:anim>
                                    <p:animEffect transition="in" filter="fade">
                                      <p:cBhvr>
                                        <p:cTn id="101" dur="500"/>
                                        <p:tgtEl>
                                          <p:spTgt spid="52"/>
                                        </p:tgtEl>
                                      </p:cBhvr>
                                    </p:animEffect>
                                  </p:childTnLst>
                                </p:cTn>
                              </p:par>
                              <p:par>
                                <p:cTn id="102" presetID="49" presetClass="entr" presetSubtype="0" decel="100000" fill="hold" grpId="0" nodeType="withEffect">
                                  <p:stCondLst>
                                    <p:cond delay="0"/>
                                  </p:stCondLst>
                                  <p:childTnLst>
                                    <p:set>
                                      <p:cBhvr>
                                        <p:cTn id="103" dur="1" fill="hold">
                                          <p:stCondLst>
                                            <p:cond delay="0"/>
                                          </p:stCondLst>
                                        </p:cTn>
                                        <p:tgtEl>
                                          <p:spTgt spid="11"/>
                                        </p:tgtEl>
                                        <p:attrNameLst>
                                          <p:attrName>style.visibility</p:attrName>
                                        </p:attrNameLst>
                                      </p:cBhvr>
                                      <p:to>
                                        <p:strVal val="visible"/>
                                      </p:to>
                                    </p:set>
                                    <p:anim calcmode="lin" valueType="num">
                                      <p:cBhvr>
                                        <p:cTn id="104" dur="500" fill="hold"/>
                                        <p:tgtEl>
                                          <p:spTgt spid="11"/>
                                        </p:tgtEl>
                                        <p:attrNameLst>
                                          <p:attrName>ppt_w</p:attrName>
                                        </p:attrNameLst>
                                      </p:cBhvr>
                                      <p:tavLst>
                                        <p:tav tm="0">
                                          <p:val>
                                            <p:fltVal val="0"/>
                                          </p:val>
                                        </p:tav>
                                        <p:tav tm="100000">
                                          <p:val>
                                            <p:strVal val="#ppt_w"/>
                                          </p:val>
                                        </p:tav>
                                      </p:tavLst>
                                    </p:anim>
                                    <p:anim calcmode="lin" valueType="num">
                                      <p:cBhvr>
                                        <p:cTn id="105" dur="500" fill="hold"/>
                                        <p:tgtEl>
                                          <p:spTgt spid="11"/>
                                        </p:tgtEl>
                                        <p:attrNameLst>
                                          <p:attrName>ppt_h</p:attrName>
                                        </p:attrNameLst>
                                      </p:cBhvr>
                                      <p:tavLst>
                                        <p:tav tm="0">
                                          <p:val>
                                            <p:fltVal val="0"/>
                                          </p:val>
                                        </p:tav>
                                        <p:tav tm="100000">
                                          <p:val>
                                            <p:strVal val="#ppt_h"/>
                                          </p:val>
                                        </p:tav>
                                      </p:tavLst>
                                    </p:anim>
                                    <p:anim calcmode="lin" valueType="num">
                                      <p:cBhvr>
                                        <p:cTn id="106" dur="500" fill="hold"/>
                                        <p:tgtEl>
                                          <p:spTgt spid="11"/>
                                        </p:tgtEl>
                                        <p:attrNameLst>
                                          <p:attrName>style.rotation</p:attrName>
                                        </p:attrNameLst>
                                      </p:cBhvr>
                                      <p:tavLst>
                                        <p:tav tm="0">
                                          <p:val>
                                            <p:fltVal val="360"/>
                                          </p:val>
                                        </p:tav>
                                        <p:tav tm="100000">
                                          <p:val>
                                            <p:fltVal val="0"/>
                                          </p:val>
                                        </p:tav>
                                      </p:tavLst>
                                    </p:anim>
                                    <p:animEffect transition="in" filter="fade">
                                      <p:cBhvr>
                                        <p:cTn id="107" dur="500"/>
                                        <p:tgtEl>
                                          <p:spTgt spid="1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par>
                          <p:cTn id="113" fill="hold">
                            <p:stCondLst>
                              <p:cond delay="500"/>
                            </p:stCondLst>
                            <p:childTnLst>
                              <p:par>
                                <p:cTn id="114" presetID="2" presetClass="entr" presetSubtype="2" decel="100000" fill="hold" grpId="0" nodeType="afterEffect">
                                  <p:stCondLst>
                                    <p:cond delay="0"/>
                                  </p:stCondLst>
                                  <p:iterate type="wd">
                                    <p:tmPct val="10000"/>
                                  </p:iterate>
                                  <p:childTnLst>
                                    <p:set>
                                      <p:cBhvr>
                                        <p:cTn id="115" dur="1" fill="hold">
                                          <p:stCondLst>
                                            <p:cond delay="0"/>
                                          </p:stCondLst>
                                        </p:cTn>
                                        <p:tgtEl>
                                          <p:spTgt spid="16">
                                            <p:txEl>
                                              <p:pRg st="0" end="0"/>
                                            </p:txEl>
                                          </p:spTgt>
                                        </p:tgtEl>
                                        <p:attrNameLst>
                                          <p:attrName>style.visibility</p:attrName>
                                        </p:attrNameLst>
                                      </p:cBhvr>
                                      <p:to>
                                        <p:strVal val="visible"/>
                                      </p:to>
                                    </p:set>
                                    <p:anim calcmode="lin" valueType="num">
                                      <p:cBhvr additive="base">
                                        <p:cTn id="11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17"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8" presetID="2" presetClass="entr" presetSubtype="2" decel="100000" fill="hold" grpId="0" nodeType="withEffect">
                                  <p:stCondLst>
                                    <p:cond delay="0"/>
                                  </p:stCondLst>
                                  <p:iterate type="wd">
                                    <p:tmPct val="10000"/>
                                  </p:iterate>
                                  <p:childTnLst>
                                    <p:set>
                                      <p:cBhvr>
                                        <p:cTn id="119" dur="1" fill="hold">
                                          <p:stCondLst>
                                            <p:cond delay="0"/>
                                          </p:stCondLst>
                                        </p:cTn>
                                        <p:tgtEl>
                                          <p:spTgt spid="18"/>
                                        </p:tgtEl>
                                        <p:attrNameLst>
                                          <p:attrName>style.visibility</p:attrName>
                                        </p:attrNameLst>
                                      </p:cBhvr>
                                      <p:to>
                                        <p:strVal val="visible"/>
                                      </p:to>
                                    </p:set>
                                    <p:anim calcmode="lin" valueType="num">
                                      <p:cBhvr additive="base">
                                        <p:cTn id="120" dur="500" fill="hold"/>
                                        <p:tgtEl>
                                          <p:spTgt spid="18"/>
                                        </p:tgtEl>
                                        <p:attrNameLst>
                                          <p:attrName>ppt_x</p:attrName>
                                        </p:attrNameLst>
                                      </p:cBhvr>
                                      <p:tavLst>
                                        <p:tav tm="0">
                                          <p:val>
                                            <p:strVal val="1+#ppt_w/2"/>
                                          </p:val>
                                        </p:tav>
                                        <p:tav tm="100000">
                                          <p:val>
                                            <p:strVal val="#ppt_x"/>
                                          </p:val>
                                        </p:tav>
                                      </p:tavLst>
                                    </p:anim>
                                    <p:anim calcmode="lin" valueType="num">
                                      <p:cBhvr additive="base">
                                        <p:cTn id="121" dur="500" fill="hold"/>
                                        <p:tgtEl>
                                          <p:spTgt spid="18"/>
                                        </p:tgtEl>
                                        <p:attrNameLst>
                                          <p:attrName>ppt_y</p:attrName>
                                        </p:attrNameLst>
                                      </p:cBhvr>
                                      <p:tavLst>
                                        <p:tav tm="0">
                                          <p:val>
                                            <p:strVal val="#ppt_y"/>
                                          </p:val>
                                        </p:tav>
                                        <p:tav tm="100000">
                                          <p:val>
                                            <p:strVal val="#ppt_y"/>
                                          </p:val>
                                        </p:tav>
                                      </p:tavLst>
                                    </p:anim>
                                  </p:childTnLst>
                                </p:cTn>
                              </p:par>
                            </p:childTnLst>
                          </p:cTn>
                        </p:par>
                        <p:par>
                          <p:cTn id="122" fill="hold">
                            <p:stCondLst>
                              <p:cond delay="1100"/>
                            </p:stCondLst>
                            <p:childTnLst>
                              <p:par>
                                <p:cTn id="123" presetID="22" presetClass="entr" presetSubtype="8" fill="hold" grpId="0" nodeType="afterEffect">
                                  <p:stCondLst>
                                    <p:cond delay="0"/>
                                  </p:stCondLst>
                                  <p:childTnLst>
                                    <p:set>
                                      <p:cBhvr>
                                        <p:cTn id="124" dur="1" fill="hold">
                                          <p:stCondLst>
                                            <p:cond delay="0"/>
                                          </p:stCondLst>
                                        </p:cTn>
                                        <p:tgtEl>
                                          <p:spTgt spid="17">
                                            <p:txEl>
                                              <p:pRg st="0" end="0"/>
                                            </p:txEl>
                                          </p:spTgt>
                                        </p:tgtEl>
                                        <p:attrNameLst>
                                          <p:attrName>style.visibility</p:attrName>
                                        </p:attrNameLst>
                                      </p:cBhvr>
                                      <p:to>
                                        <p:strVal val="visible"/>
                                      </p:to>
                                    </p:set>
                                    <p:animEffect transition="in" filter="wipe(left)">
                                      <p:cBhvr>
                                        <p:cTn id="125" dur="500"/>
                                        <p:tgtEl>
                                          <p:spTgt spid="17">
                                            <p:txEl>
                                              <p:pRg st="0" end="0"/>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wipe(left)">
                                      <p:cBhvr>
                                        <p:cTn id="130" dur="500"/>
                                        <p:tgtEl>
                                          <p:spTgt spid="41"/>
                                        </p:tgtEl>
                                      </p:cBhvr>
                                    </p:animEffect>
                                  </p:childTnLst>
                                </p:cTn>
                              </p:par>
                            </p:childTnLst>
                          </p:cTn>
                        </p:par>
                        <p:par>
                          <p:cTn id="131" fill="hold">
                            <p:stCondLst>
                              <p:cond delay="500"/>
                            </p:stCondLst>
                            <p:childTnLst>
                              <p:par>
                                <p:cTn id="132" presetID="2" presetClass="entr" presetSubtype="2" decel="100000" fill="hold" grpId="0" nodeType="afterEffect">
                                  <p:stCondLst>
                                    <p:cond delay="0"/>
                                  </p:stCondLst>
                                  <p:iterate type="wd">
                                    <p:tmPct val="10000"/>
                                  </p:iterate>
                                  <p:childTnLst>
                                    <p:set>
                                      <p:cBhvr>
                                        <p:cTn id="133" dur="1" fill="hold">
                                          <p:stCondLst>
                                            <p:cond delay="0"/>
                                          </p:stCondLst>
                                        </p:cTn>
                                        <p:tgtEl>
                                          <p:spTgt spid="22">
                                            <p:txEl>
                                              <p:pRg st="0" end="0"/>
                                            </p:txEl>
                                          </p:spTgt>
                                        </p:tgtEl>
                                        <p:attrNameLst>
                                          <p:attrName>style.visibility</p:attrName>
                                        </p:attrNameLst>
                                      </p:cBhvr>
                                      <p:to>
                                        <p:strVal val="visible"/>
                                      </p:to>
                                    </p:set>
                                    <p:anim calcmode="lin" valueType="num">
                                      <p:cBhvr additive="base">
                                        <p:cTn id="13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35" dur="500" fill="hold"/>
                                        <p:tgtEl>
                                          <p:spTgt spid="22">
                                            <p:txEl>
                                              <p:pRg st="0" end="0"/>
                                            </p:txEl>
                                          </p:spTgt>
                                        </p:tgtEl>
                                        <p:attrNameLst>
                                          <p:attrName>ppt_y</p:attrName>
                                        </p:attrNameLst>
                                      </p:cBhvr>
                                      <p:tavLst>
                                        <p:tav tm="0">
                                          <p:val>
                                            <p:strVal val="#ppt_y"/>
                                          </p:val>
                                        </p:tav>
                                        <p:tav tm="100000">
                                          <p:val>
                                            <p:strVal val="#ppt_y"/>
                                          </p:val>
                                        </p:tav>
                                      </p:tavLst>
                                    </p:anim>
                                  </p:childTnLst>
                                </p:cTn>
                              </p:par>
                              <p:par>
                                <p:cTn id="136" presetID="2" presetClass="entr" presetSubtype="2" decel="100000" fill="hold" grpId="0" nodeType="withEffect">
                                  <p:stCondLst>
                                    <p:cond delay="0"/>
                                  </p:stCondLst>
                                  <p:iterate type="wd">
                                    <p:tmPct val="10000"/>
                                  </p:iterate>
                                  <p:childTnLst>
                                    <p:set>
                                      <p:cBhvr>
                                        <p:cTn id="137" dur="1" fill="hold">
                                          <p:stCondLst>
                                            <p:cond delay="0"/>
                                          </p:stCondLst>
                                        </p:cTn>
                                        <p:tgtEl>
                                          <p:spTgt spid="24"/>
                                        </p:tgtEl>
                                        <p:attrNameLst>
                                          <p:attrName>style.visibility</p:attrName>
                                        </p:attrNameLst>
                                      </p:cBhvr>
                                      <p:to>
                                        <p:strVal val="visible"/>
                                      </p:to>
                                    </p:set>
                                    <p:anim calcmode="lin" valueType="num">
                                      <p:cBhvr additive="base">
                                        <p:cTn id="138" dur="500" fill="hold"/>
                                        <p:tgtEl>
                                          <p:spTgt spid="24"/>
                                        </p:tgtEl>
                                        <p:attrNameLst>
                                          <p:attrName>ppt_x</p:attrName>
                                        </p:attrNameLst>
                                      </p:cBhvr>
                                      <p:tavLst>
                                        <p:tav tm="0">
                                          <p:val>
                                            <p:strVal val="1+#ppt_w/2"/>
                                          </p:val>
                                        </p:tav>
                                        <p:tav tm="100000">
                                          <p:val>
                                            <p:strVal val="#ppt_x"/>
                                          </p:val>
                                        </p:tav>
                                      </p:tavLst>
                                    </p:anim>
                                    <p:anim calcmode="lin" valueType="num">
                                      <p:cBhvr additive="base">
                                        <p:cTn id="139" dur="500" fill="hold"/>
                                        <p:tgtEl>
                                          <p:spTgt spid="24"/>
                                        </p:tgtEl>
                                        <p:attrNameLst>
                                          <p:attrName>ppt_y</p:attrName>
                                        </p:attrNameLst>
                                      </p:cBhvr>
                                      <p:tavLst>
                                        <p:tav tm="0">
                                          <p:val>
                                            <p:strVal val="#ppt_y"/>
                                          </p:val>
                                        </p:tav>
                                        <p:tav tm="100000">
                                          <p:val>
                                            <p:strVal val="#ppt_y"/>
                                          </p:val>
                                        </p:tav>
                                      </p:tavLst>
                                    </p:anim>
                                  </p:childTnLst>
                                </p:cTn>
                              </p:par>
                            </p:childTnLst>
                          </p:cTn>
                        </p:par>
                        <p:par>
                          <p:cTn id="140" fill="hold">
                            <p:stCondLst>
                              <p:cond delay="1100"/>
                            </p:stCondLst>
                            <p:childTnLst>
                              <p:par>
                                <p:cTn id="141" presetID="22" presetClass="entr" presetSubtype="8" fill="hold" grpId="0" nodeType="afterEffect">
                                  <p:stCondLst>
                                    <p:cond delay="0"/>
                                  </p:stCondLst>
                                  <p:childTnLst>
                                    <p:set>
                                      <p:cBhvr>
                                        <p:cTn id="142" dur="1" fill="hold">
                                          <p:stCondLst>
                                            <p:cond delay="0"/>
                                          </p:stCondLst>
                                        </p:cTn>
                                        <p:tgtEl>
                                          <p:spTgt spid="23">
                                            <p:txEl>
                                              <p:pRg st="0" end="0"/>
                                            </p:txEl>
                                          </p:spTgt>
                                        </p:tgtEl>
                                        <p:attrNameLst>
                                          <p:attrName>style.visibility</p:attrName>
                                        </p:attrNameLst>
                                      </p:cBhvr>
                                      <p:to>
                                        <p:strVal val="visible"/>
                                      </p:to>
                                    </p:set>
                                    <p:animEffect transition="in" filter="wipe(left)">
                                      <p:cBhvr>
                                        <p:cTn id="143" dur="500"/>
                                        <p:tgtEl>
                                          <p:spTgt spid="23">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wipe(left)">
                                      <p:cBhvr>
                                        <p:cTn id="148" dur="500"/>
                                        <p:tgtEl>
                                          <p:spTgt spid="46"/>
                                        </p:tgtEl>
                                      </p:cBhvr>
                                    </p:animEffect>
                                  </p:childTnLst>
                                </p:cTn>
                              </p:par>
                            </p:childTnLst>
                          </p:cTn>
                        </p:par>
                        <p:par>
                          <p:cTn id="149" fill="hold">
                            <p:stCondLst>
                              <p:cond delay="500"/>
                            </p:stCondLst>
                            <p:childTnLst>
                              <p:par>
                                <p:cTn id="150" presetID="2" presetClass="entr" presetSubtype="2" decel="100000" fill="hold" grpId="0" nodeType="afterEffect">
                                  <p:stCondLst>
                                    <p:cond delay="0"/>
                                  </p:stCondLst>
                                  <p:iterate type="wd">
                                    <p:tmPct val="10000"/>
                                  </p:iterate>
                                  <p:childTnLst>
                                    <p:set>
                                      <p:cBhvr>
                                        <p:cTn id="151" dur="1" fill="hold">
                                          <p:stCondLst>
                                            <p:cond delay="0"/>
                                          </p:stCondLst>
                                        </p:cTn>
                                        <p:tgtEl>
                                          <p:spTgt spid="25">
                                            <p:txEl>
                                              <p:pRg st="0" end="0"/>
                                            </p:txEl>
                                          </p:spTgt>
                                        </p:tgtEl>
                                        <p:attrNameLst>
                                          <p:attrName>style.visibility</p:attrName>
                                        </p:attrNameLst>
                                      </p:cBhvr>
                                      <p:to>
                                        <p:strVal val="visible"/>
                                      </p:to>
                                    </p:set>
                                    <p:anim calcmode="lin" valueType="num">
                                      <p:cBhvr additive="base">
                                        <p:cTn id="15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5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54" presetID="2" presetClass="entr" presetSubtype="2" decel="100000" fill="hold" grpId="0" nodeType="withEffect">
                                  <p:stCondLst>
                                    <p:cond delay="0"/>
                                  </p:stCondLst>
                                  <p:iterate type="wd">
                                    <p:tmPct val="10000"/>
                                  </p:iterate>
                                  <p:childTnLst>
                                    <p:set>
                                      <p:cBhvr>
                                        <p:cTn id="155" dur="1" fill="hold">
                                          <p:stCondLst>
                                            <p:cond delay="0"/>
                                          </p:stCondLst>
                                        </p:cTn>
                                        <p:tgtEl>
                                          <p:spTgt spid="27"/>
                                        </p:tgtEl>
                                        <p:attrNameLst>
                                          <p:attrName>style.visibility</p:attrName>
                                        </p:attrNameLst>
                                      </p:cBhvr>
                                      <p:to>
                                        <p:strVal val="visible"/>
                                      </p:to>
                                    </p:set>
                                    <p:anim calcmode="lin" valueType="num">
                                      <p:cBhvr additive="base">
                                        <p:cTn id="156" dur="500" fill="hold"/>
                                        <p:tgtEl>
                                          <p:spTgt spid="27"/>
                                        </p:tgtEl>
                                        <p:attrNameLst>
                                          <p:attrName>ppt_x</p:attrName>
                                        </p:attrNameLst>
                                      </p:cBhvr>
                                      <p:tavLst>
                                        <p:tav tm="0">
                                          <p:val>
                                            <p:strVal val="1+#ppt_w/2"/>
                                          </p:val>
                                        </p:tav>
                                        <p:tav tm="100000">
                                          <p:val>
                                            <p:strVal val="#ppt_x"/>
                                          </p:val>
                                        </p:tav>
                                      </p:tavLst>
                                    </p:anim>
                                    <p:anim calcmode="lin" valueType="num">
                                      <p:cBhvr additive="base">
                                        <p:cTn id="157" dur="500" fill="hold"/>
                                        <p:tgtEl>
                                          <p:spTgt spid="27"/>
                                        </p:tgtEl>
                                        <p:attrNameLst>
                                          <p:attrName>ppt_y</p:attrName>
                                        </p:attrNameLst>
                                      </p:cBhvr>
                                      <p:tavLst>
                                        <p:tav tm="0">
                                          <p:val>
                                            <p:strVal val="#ppt_y"/>
                                          </p:val>
                                        </p:tav>
                                        <p:tav tm="100000">
                                          <p:val>
                                            <p:strVal val="#ppt_y"/>
                                          </p:val>
                                        </p:tav>
                                      </p:tavLst>
                                    </p:anim>
                                  </p:childTnLst>
                                </p:cTn>
                              </p:par>
                            </p:childTnLst>
                          </p:cTn>
                        </p:par>
                        <p:par>
                          <p:cTn id="158" fill="hold">
                            <p:stCondLst>
                              <p:cond delay="1100"/>
                            </p:stCondLst>
                            <p:childTnLst>
                              <p:par>
                                <p:cTn id="159" presetID="22" presetClass="entr" presetSubtype="8" fill="hold" grpId="0" nodeType="afterEffect">
                                  <p:stCondLst>
                                    <p:cond delay="0"/>
                                  </p:stCondLst>
                                  <p:childTnLst>
                                    <p:set>
                                      <p:cBhvr>
                                        <p:cTn id="160" dur="1" fill="hold">
                                          <p:stCondLst>
                                            <p:cond delay="0"/>
                                          </p:stCondLst>
                                        </p:cTn>
                                        <p:tgtEl>
                                          <p:spTgt spid="26">
                                            <p:txEl>
                                              <p:pRg st="0" end="0"/>
                                            </p:txEl>
                                          </p:spTgt>
                                        </p:tgtEl>
                                        <p:attrNameLst>
                                          <p:attrName>style.visibility</p:attrName>
                                        </p:attrNameLst>
                                      </p:cBhvr>
                                      <p:to>
                                        <p:strVal val="visible"/>
                                      </p:to>
                                    </p:set>
                                    <p:animEffect transition="in" filter="wipe(left)">
                                      <p:cBhvr>
                                        <p:cTn id="161" dur="500"/>
                                        <p:tgtEl>
                                          <p:spTgt spid="26">
                                            <p:txEl>
                                              <p:pRg st="0" end="0"/>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2" fill="hold" grpId="0" nodeType="click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wipe(right)">
                                      <p:cBhvr>
                                        <p:cTn id="166" dur="500"/>
                                        <p:tgtEl>
                                          <p:spTgt spid="43"/>
                                        </p:tgtEl>
                                      </p:cBhvr>
                                    </p:animEffect>
                                  </p:childTnLst>
                                </p:cTn>
                              </p:par>
                            </p:childTnLst>
                          </p:cTn>
                        </p:par>
                        <p:par>
                          <p:cTn id="167" fill="hold">
                            <p:stCondLst>
                              <p:cond delay="500"/>
                            </p:stCondLst>
                            <p:childTnLst>
                              <p:par>
                                <p:cTn id="168" presetID="2" presetClass="entr" presetSubtype="8" decel="100000" fill="hold" grpId="0" nodeType="afterEffect">
                                  <p:stCondLst>
                                    <p:cond delay="0"/>
                                  </p:stCondLst>
                                  <p:iterate type="wd">
                                    <p:tmPct val="10000"/>
                                  </p:iterate>
                                  <p:childTnLst>
                                    <p:set>
                                      <p:cBhvr>
                                        <p:cTn id="169" dur="1" fill="hold">
                                          <p:stCondLst>
                                            <p:cond delay="0"/>
                                          </p:stCondLst>
                                        </p:cTn>
                                        <p:tgtEl>
                                          <p:spTgt spid="34">
                                            <p:txEl>
                                              <p:pRg st="0" end="0"/>
                                            </p:txEl>
                                          </p:spTgt>
                                        </p:tgtEl>
                                        <p:attrNameLst>
                                          <p:attrName>style.visibility</p:attrName>
                                        </p:attrNameLst>
                                      </p:cBhvr>
                                      <p:to>
                                        <p:strVal val="visible"/>
                                      </p:to>
                                    </p:set>
                                    <p:anim calcmode="lin" valueType="num">
                                      <p:cBhvr additive="base">
                                        <p:cTn id="17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71" dur="500" fill="hold"/>
                                        <p:tgtEl>
                                          <p:spTgt spid="34">
                                            <p:txEl>
                                              <p:pRg st="0" end="0"/>
                                            </p:txEl>
                                          </p:spTgt>
                                        </p:tgtEl>
                                        <p:attrNameLst>
                                          <p:attrName>ppt_y</p:attrName>
                                        </p:attrNameLst>
                                      </p:cBhvr>
                                      <p:tavLst>
                                        <p:tav tm="0">
                                          <p:val>
                                            <p:strVal val="#ppt_y"/>
                                          </p:val>
                                        </p:tav>
                                        <p:tav tm="100000">
                                          <p:val>
                                            <p:strVal val="#ppt_y"/>
                                          </p:val>
                                        </p:tav>
                                      </p:tavLst>
                                    </p:anim>
                                  </p:childTnLst>
                                </p:cTn>
                              </p:par>
                              <p:par>
                                <p:cTn id="172" presetID="2" presetClass="entr" presetSubtype="8" decel="100000" fill="hold" grpId="0" nodeType="withEffect">
                                  <p:stCondLst>
                                    <p:cond delay="0"/>
                                  </p:stCondLst>
                                  <p:iterate type="wd">
                                    <p:tmPct val="10000"/>
                                  </p:iterate>
                                  <p:childTnLst>
                                    <p:set>
                                      <p:cBhvr>
                                        <p:cTn id="173" dur="1" fill="hold">
                                          <p:stCondLst>
                                            <p:cond delay="0"/>
                                          </p:stCondLst>
                                        </p:cTn>
                                        <p:tgtEl>
                                          <p:spTgt spid="36"/>
                                        </p:tgtEl>
                                        <p:attrNameLst>
                                          <p:attrName>style.visibility</p:attrName>
                                        </p:attrNameLst>
                                      </p:cBhvr>
                                      <p:to>
                                        <p:strVal val="visible"/>
                                      </p:to>
                                    </p:set>
                                    <p:anim calcmode="lin" valueType="num">
                                      <p:cBhvr additive="base">
                                        <p:cTn id="174" dur="500" fill="hold"/>
                                        <p:tgtEl>
                                          <p:spTgt spid="36"/>
                                        </p:tgtEl>
                                        <p:attrNameLst>
                                          <p:attrName>ppt_x</p:attrName>
                                        </p:attrNameLst>
                                      </p:cBhvr>
                                      <p:tavLst>
                                        <p:tav tm="0">
                                          <p:val>
                                            <p:strVal val="0-#ppt_w/2"/>
                                          </p:val>
                                        </p:tav>
                                        <p:tav tm="100000">
                                          <p:val>
                                            <p:strVal val="#ppt_x"/>
                                          </p:val>
                                        </p:tav>
                                      </p:tavLst>
                                    </p:anim>
                                    <p:anim calcmode="lin" valueType="num">
                                      <p:cBhvr additive="base">
                                        <p:cTn id="175" dur="500" fill="hold"/>
                                        <p:tgtEl>
                                          <p:spTgt spid="36"/>
                                        </p:tgtEl>
                                        <p:attrNameLst>
                                          <p:attrName>ppt_y</p:attrName>
                                        </p:attrNameLst>
                                      </p:cBhvr>
                                      <p:tavLst>
                                        <p:tav tm="0">
                                          <p:val>
                                            <p:strVal val="#ppt_y"/>
                                          </p:val>
                                        </p:tav>
                                        <p:tav tm="100000">
                                          <p:val>
                                            <p:strVal val="#ppt_y"/>
                                          </p:val>
                                        </p:tav>
                                      </p:tavLst>
                                    </p:anim>
                                  </p:childTnLst>
                                </p:cTn>
                              </p:par>
                            </p:childTnLst>
                          </p:cTn>
                        </p:par>
                        <p:par>
                          <p:cTn id="176" fill="hold">
                            <p:stCondLst>
                              <p:cond delay="1100"/>
                            </p:stCondLst>
                            <p:childTnLst>
                              <p:par>
                                <p:cTn id="177" presetID="22" presetClass="entr" presetSubtype="8" fill="hold" grpId="0" nodeType="afterEffect">
                                  <p:stCondLst>
                                    <p:cond delay="0"/>
                                  </p:stCondLst>
                                  <p:childTnLst>
                                    <p:set>
                                      <p:cBhvr>
                                        <p:cTn id="178" dur="1" fill="hold">
                                          <p:stCondLst>
                                            <p:cond delay="0"/>
                                          </p:stCondLst>
                                        </p:cTn>
                                        <p:tgtEl>
                                          <p:spTgt spid="35">
                                            <p:txEl>
                                              <p:pRg st="0" end="0"/>
                                            </p:txEl>
                                          </p:spTgt>
                                        </p:tgtEl>
                                        <p:attrNameLst>
                                          <p:attrName>style.visibility</p:attrName>
                                        </p:attrNameLst>
                                      </p:cBhvr>
                                      <p:to>
                                        <p:strVal val="visible"/>
                                      </p:to>
                                    </p:set>
                                    <p:animEffect transition="in" filter="wipe(left)">
                                      <p:cBhvr>
                                        <p:cTn id="179" dur="500"/>
                                        <p:tgtEl>
                                          <p:spTgt spid="35">
                                            <p:txEl>
                                              <p:pRg st="0" end="0"/>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2" fill="hold" grpId="0" nodeType="clickEffect">
                                  <p:stCondLst>
                                    <p:cond delay="0"/>
                                  </p:stCondLst>
                                  <p:childTnLst>
                                    <p:set>
                                      <p:cBhvr>
                                        <p:cTn id="183" dur="1" fill="hold">
                                          <p:stCondLst>
                                            <p:cond delay="0"/>
                                          </p:stCondLst>
                                        </p:cTn>
                                        <p:tgtEl>
                                          <p:spTgt spid="44"/>
                                        </p:tgtEl>
                                        <p:attrNameLst>
                                          <p:attrName>style.visibility</p:attrName>
                                        </p:attrNameLst>
                                      </p:cBhvr>
                                      <p:to>
                                        <p:strVal val="visible"/>
                                      </p:to>
                                    </p:set>
                                    <p:animEffect transition="in" filter="wipe(right)">
                                      <p:cBhvr>
                                        <p:cTn id="184" dur="500"/>
                                        <p:tgtEl>
                                          <p:spTgt spid="44"/>
                                        </p:tgtEl>
                                      </p:cBhvr>
                                    </p:animEffect>
                                  </p:childTnLst>
                                </p:cTn>
                              </p:par>
                            </p:childTnLst>
                          </p:cTn>
                        </p:par>
                        <p:par>
                          <p:cTn id="185" fill="hold">
                            <p:stCondLst>
                              <p:cond delay="500"/>
                            </p:stCondLst>
                            <p:childTnLst>
                              <p:par>
                                <p:cTn id="186" presetID="2" presetClass="entr" presetSubtype="8" decel="100000" fill="hold" grpId="0" nodeType="afterEffect">
                                  <p:stCondLst>
                                    <p:cond delay="0"/>
                                  </p:stCondLst>
                                  <p:iterate type="wd">
                                    <p:tmPct val="10000"/>
                                  </p:iterate>
                                  <p:childTnLst>
                                    <p:set>
                                      <p:cBhvr>
                                        <p:cTn id="187" dur="1" fill="hold">
                                          <p:stCondLst>
                                            <p:cond delay="0"/>
                                          </p:stCondLst>
                                        </p:cTn>
                                        <p:tgtEl>
                                          <p:spTgt spid="31">
                                            <p:txEl>
                                              <p:pRg st="0" end="0"/>
                                            </p:txEl>
                                          </p:spTgt>
                                        </p:tgtEl>
                                        <p:attrNameLst>
                                          <p:attrName>style.visibility</p:attrName>
                                        </p:attrNameLst>
                                      </p:cBhvr>
                                      <p:to>
                                        <p:strVal val="visible"/>
                                      </p:to>
                                    </p:set>
                                    <p:anim calcmode="lin" valueType="num">
                                      <p:cBhvr additive="base">
                                        <p:cTn id="18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31">
                                            <p:txEl>
                                              <p:pRg st="0" end="0"/>
                                            </p:txEl>
                                          </p:spTgt>
                                        </p:tgtEl>
                                        <p:attrNameLst>
                                          <p:attrName>ppt_y</p:attrName>
                                        </p:attrNameLst>
                                      </p:cBhvr>
                                      <p:tavLst>
                                        <p:tav tm="0">
                                          <p:val>
                                            <p:strVal val="#ppt_y"/>
                                          </p:val>
                                        </p:tav>
                                        <p:tav tm="100000">
                                          <p:val>
                                            <p:strVal val="#ppt_y"/>
                                          </p:val>
                                        </p:tav>
                                      </p:tavLst>
                                    </p:anim>
                                  </p:childTnLst>
                                </p:cTn>
                              </p:par>
                              <p:par>
                                <p:cTn id="190" presetID="2" presetClass="entr" presetSubtype="8" decel="100000" fill="hold" grpId="0" nodeType="withEffect">
                                  <p:stCondLst>
                                    <p:cond delay="0"/>
                                  </p:stCondLst>
                                  <p:iterate type="wd">
                                    <p:tmPct val="10000"/>
                                  </p:iterate>
                                  <p:childTnLst>
                                    <p:set>
                                      <p:cBhvr>
                                        <p:cTn id="191" dur="1" fill="hold">
                                          <p:stCondLst>
                                            <p:cond delay="0"/>
                                          </p:stCondLst>
                                        </p:cTn>
                                        <p:tgtEl>
                                          <p:spTgt spid="33"/>
                                        </p:tgtEl>
                                        <p:attrNameLst>
                                          <p:attrName>style.visibility</p:attrName>
                                        </p:attrNameLst>
                                      </p:cBhvr>
                                      <p:to>
                                        <p:strVal val="visible"/>
                                      </p:to>
                                    </p:set>
                                    <p:anim calcmode="lin" valueType="num">
                                      <p:cBhvr additive="base">
                                        <p:cTn id="192" dur="500" fill="hold"/>
                                        <p:tgtEl>
                                          <p:spTgt spid="33"/>
                                        </p:tgtEl>
                                        <p:attrNameLst>
                                          <p:attrName>ppt_x</p:attrName>
                                        </p:attrNameLst>
                                      </p:cBhvr>
                                      <p:tavLst>
                                        <p:tav tm="0">
                                          <p:val>
                                            <p:strVal val="0-#ppt_w/2"/>
                                          </p:val>
                                        </p:tav>
                                        <p:tav tm="100000">
                                          <p:val>
                                            <p:strVal val="#ppt_x"/>
                                          </p:val>
                                        </p:tav>
                                      </p:tavLst>
                                    </p:anim>
                                    <p:anim calcmode="lin" valueType="num">
                                      <p:cBhvr additive="base">
                                        <p:cTn id="193" dur="500" fill="hold"/>
                                        <p:tgtEl>
                                          <p:spTgt spid="33"/>
                                        </p:tgtEl>
                                        <p:attrNameLst>
                                          <p:attrName>ppt_y</p:attrName>
                                        </p:attrNameLst>
                                      </p:cBhvr>
                                      <p:tavLst>
                                        <p:tav tm="0">
                                          <p:val>
                                            <p:strVal val="#ppt_y"/>
                                          </p:val>
                                        </p:tav>
                                        <p:tav tm="100000">
                                          <p:val>
                                            <p:strVal val="#ppt_y"/>
                                          </p:val>
                                        </p:tav>
                                      </p:tavLst>
                                    </p:anim>
                                  </p:childTnLst>
                                </p:cTn>
                              </p:par>
                            </p:childTnLst>
                          </p:cTn>
                        </p:par>
                        <p:par>
                          <p:cTn id="194" fill="hold">
                            <p:stCondLst>
                              <p:cond delay="1100"/>
                            </p:stCondLst>
                            <p:childTnLst>
                              <p:par>
                                <p:cTn id="195" presetID="22" presetClass="entr" presetSubtype="8" fill="hold" grpId="0" nodeType="afterEffect">
                                  <p:stCondLst>
                                    <p:cond delay="0"/>
                                  </p:stCondLst>
                                  <p:childTnLst>
                                    <p:set>
                                      <p:cBhvr>
                                        <p:cTn id="196" dur="1" fill="hold">
                                          <p:stCondLst>
                                            <p:cond delay="0"/>
                                          </p:stCondLst>
                                        </p:cTn>
                                        <p:tgtEl>
                                          <p:spTgt spid="32">
                                            <p:txEl>
                                              <p:pRg st="0" end="0"/>
                                            </p:txEl>
                                          </p:spTgt>
                                        </p:tgtEl>
                                        <p:attrNameLst>
                                          <p:attrName>style.visibility</p:attrName>
                                        </p:attrNameLst>
                                      </p:cBhvr>
                                      <p:to>
                                        <p:strVal val="visible"/>
                                      </p:to>
                                    </p:set>
                                    <p:animEffect transition="in" filter="wipe(left)">
                                      <p:cBhvr>
                                        <p:cTn id="197" dur="500"/>
                                        <p:tgtEl>
                                          <p:spTgt spid="32">
                                            <p:txEl>
                                              <p:pRg st="0" end="0"/>
                                            </p:txEl>
                                          </p:spTgt>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2" fill="hold" grpId="0" nodeType="clickEffect">
                                  <p:stCondLst>
                                    <p:cond delay="0"/>
                                  </p:stCondLst>
                                  <p:childTnLst>
                                    <p:set>
                                      <p:cBhvr>
                                        <p:cTn id="201" dur="1" fill="hold">
                                          <p:stCondLst>
                                            <p:cond delay="0"/>
                                          </p:stCondLst>
                                        </p:cTn>
                                        <p:tgtEl>
                                          <p:spTgt spid="45"/>
                                        </p:tgtEl>
                                        <p:attrNameLst>
                                          <p:attrName>style.visibility</p:attrName>
                                        </p:attrNameLst>
                                      </p:cBhvr>
                                      <p:to>
                                        <p:strVal val="visible"/>
                                      </p:to>
                                    </p:set>
                                    <p:animEffect transition="in" filter="wipe(right)">
                                      <p:cBhvr>
                                        <p:cTn id="202" dur="500"/>
                                        <p:tgtEl>
                                          <p:spTgt spid="45"/>
                                        </p:tgtEl>
                                      </p:cBhvr>
                                    </p:animEffect>
                                  </p:childTnLst>
                                </p:cTn>
                              </p:par>
                            </p:childTnLst>
                          </p:cTn>
                        </p:par>
                        <p:par>
                          <p:cTn id="203" fill="hold">
                            <p:stCondLst>
                              <p:cond delay="500"/>
                            </p:stCondLst>
                            <p:childTnLst>
                              <p:par>
                                <p:cTn id="204" presetID="2" presetClass="entr" presetSubtype="8" decel="100000" fill="hold" grpId="0" nodeType="afterEffect">
                                  <p:stCondLst>
                                    <p:cond delay="0"/>
                                  </p:stCondLst>
                                  <p:iterate type="wd">
                                    <p:tmPct val="10000"/>
                                  </p:iterate>
                                  <p:childTnLst>
                                    <p:set>
                                      <p:cBhvr>
                                        <p:cTn id="205" dur="1" fill="hold">
                                          <p:stCondLst>
                                            <p:cond delay="0"/>
                                          </p:stCondLst>
                                        </p:cTn>
                                        <p:tgtEl>
                                          <p:spTgt spid="28">
                                            <p:txEl>
                                              <p:pRg st="0" end="0"/>
                                            </p:txEl>
                                          </p:spTgt>
                                        </p:tgtEl>
                                        <p:attrNameLst>
                                          <p:attrName>style.visibility</p:attrName>
                                        </p:attrNameLst>
                                      </p:cBhvr>
                                      <p:to>
                                        <p:strVal val="visible"/>
                                      </p:to>
                                    </p:set>
                                    <p:anim calcmode="lin" valueType="num">
                                      <p:cBhvr additive="base">
                                        <p:cTn id="206"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207" dur="500" fill="hold"/>
                                        <p:tgtEl>
                                          <p:spTgt spid="28">
                                            <p:txEl>
                                              <p:pRg st="0" end="0"/>
                                            </p:txEl>
                                          </p:spTgt>
                                        </p:tgtEl>
                                        <p:attrNameLst>
                                          <p:attrName>ppt_y</p:attrName>
                                        </p:attrNameLst>
                                      </p:cBhvr>
                                      <p:tavLst>
                                        <p:tav tm="0">
                                          <p:val>
                                            <p:strVal val="#ppt_y"/>
                                          </p:val>
                                        </p:tav>
                                        <p:tav tm="100000">
                                          <p:val>
                                            <p:strVal val="#ppt_y"/>
                                          </p:val>
                                        </p:tav>
                                      </p:tavLst>
                                    </p:anim>
                                  </p:childTnLst>
                                </p:cTn>
                              </p:par>
                              <p:par>
                                <p:cTn id="208" presetID="2" presetClass="entr" presetSubtype="8" decel="100000" fill="hold" grpId="0" nodeType="withEffect">
                                  <p:stCondLst>
                                    <p:cond delay="0"/>
                                  </p:stCondLst>
                                  <p:iterate type="wd">
                                    <p:tmPct val="10000"/>
                                  </p:iterate>
                                  <p:childTnLst>
                                    <p:set>
                                      <p:cBhvr>
                                        <p:cTn id="209" dur="1" fill="hold">
                                          <p:stCondLst>
                                            <p:cond delay="0"/>
                                          </p:stCondLst>
                                        </p:cTn>
                                        <p:tgtEl>
                                          <p:spTgt spid="30"/>
                                        </p:tgtEl>
                                        <p:attrNameLst>
                                          <p:attrName>style.visibility</p:attrName>
                                        </p:attrNameLst>
                                      </p:cBhvr>
                                      <p:to>
                                        <p:strVal val="visible"/>
                                      </p:to>
                                    </p:set>
                                    <p:anim calcmode="lin" valueType="num">
                                      <p:cBhvr additive="base">
                                        <p:cTn id="210" dur="500" fill="hold"/>
                                        <p:tgtEl>
                                          <p:spTgt spid="30"/>
                                        </p:tgtEl>
                                        <p:attrNameLst>
                                          <p:attrName>ppt_x</p:attrName>
                                        </p:attrNameLst>
                                      </p:cBhvr>
                                      <p:tavLst>
                                        <p:tav tm="0">
                                          <p:val>
                                            <p:strVal val="0-#ppt_w/2"/>
                                          </p:val>
                                        </p:tav>
                                        <p:tav tm="100000">
                                          <p:val>
                                            <p:strVal val="#ppt_x"/>
                                          </p:val>
                                        </p:tav>
                                      </p:tavLst>
                                    </p:anim>
                                    <p:anim calcmode="lin" valueType="num">
                                      <p:cBhvr additive="base">
                                        <p:cTn id="211" dur="500" fill="hold"/>
                                        <p:tgtEl>
                                          <p:spTgt spid="30"/>
                                        </p:tgtEl>
                                        <p:attrNameLst>
                                          <p:attrName>ppt_y</p:attrName>
                                        </p:attrNameLst>
                                      </p:cBhvr>
                                      <p:tavLst>
                                        <p:tav tm="0">
                                          <p:val>
                                            <p:strVal val="#ppt_y"/>
                                          </p:val>
                                        </p:tav>
                                        <p:tav tm="100000">
                                          <p:val>
                                            <p:strVal val="#ppt_y"/>
                                          </p:val>
                                        </p:tav>
                                      </p:tavLst>
                                    </p:anim>
                                  </p:childTnLst>
                                </p:cTn>
                              </p:par>
                            </p:childTnLst>
                          </p:cTn>
                        </p:par>
                        <p:par>
                          <p:cTn id="212" fill="hold">
                            <p:stCondLst>
                              <p:cond delay="1100"/>
                            </p:stCondLst>
                            <p:childTnLst>
                              <p:par>
                                <p:cTn id="213" presetID="22" presetClass="entr" presetSubtype="8" fill="hold" grpId="0" nodeType="afterEffect">
                                  <p:stCondLst>
                                    <p:cond delay="0"/>
                                  </p:stCondLst>
                                  <p:childTnLst>
                                    <p:set>
                                      <p:cBhvr>
                                        <p:cTn id="214" dur="1" fill="hold">
                                          <p:stCondLst>
                                            <p:cond delay="0"/>
                                          </p:stCondLst>
                                        </p:cTn>
                                        <p:tgtEl>
                                          <p:spTgt spid="29">
                                            <p:txEl>
                                              <p:pRg st="0" end="0"/>
                                            </p:txEl>
                                          </p:spTgt>
                                        </p:tgtEl>
                                        <p:attrNameLst>
                                          <p:attrName>style.visibility</p:attrName>
                                        </p:attrNameLst>
                                      </p:cBhvr>
                                      <p:to>
                                        <p:strVal val="visible"/>
                                      </p:to>
                                    </p:set>
                                    <p:animEffect transition="in" filter="wipe(left)">
                                      <p:cBhvr>
                                        <p:cTn id="21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animBg="1">
        <p:tmplLst>
          <p:tmpl lvl="1">
            <p:tnLst>
              <p:par>
                <p:cTn presetID="53" presetClass="entr" presetSubtype="16" fill="hold" nodeType="click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lking">
    <p:bg>
      <p:bgPr>
        <a:solidFill>
          <a:schemeClr val="tx2"/>
        </a:solidFill>
        <a:effectLst/>
      </p:bgPr>
    </p:b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imated Title">
    <p:bg>
      <p:bgPr>
        <a:solidFill>
          <a:schemeClr val="tx2"/>
        </a:solidFill>
        <a:effectLst/>
      </p:bgPr>
    </p:bg>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mage and Animated Texts">
    <p:bg>
      <p:bgPr>
        <a:solidFill>
          <a:schemeClr val="tx2"/>
        </a:solidFill>
        <a:effectLst/>
      </p:bgPr>
    </p:bg>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llscreen Image with Caption">
    <p:bg>
      <p:bgPr>
        <a:solidFill>
          <a:schemeClr val="tx2"/>
        </a:solidFill>
        <a:effectLst/>
      </p:bgPr>
    </p:bg>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Image ">
    <p:bg>
      <p:bgPr>
        <a:solidFill>
          <a:schemeClr val="tx2"/>
        </a:solidFill>
        <a:effectLst/>
      </p:bgPr>
    </p:bg>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mage &amp; Text 1">
    <p:bg>
      <p:bgPr>
        <a:solidFill>
          <a:schemeClr val="tx2"/>
        </a:solidFill>
        <a:effectLst/>
      </p:bgPr>
    </p:bg>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2">
    <p:bg>
      <p:bgPr>
        <a:solidFill>
          <a:schemeClr val="tx2"/>
        </a:solidFill>
        <a:effectLst/>
      </p:bgPr>
    </p:bg>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0507991" y="9463858"/>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2" presetClass="entr" presetSubtype="1" decel="100000" fill="hold" grpId="0" nodeType="withEffect">
                                  <p:stCondLst>
                                    <p:cond delay="125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30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30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40.xml"/><Relationship Id="rId6" Type="http://schemas.microsoft.com/office/2007/relationships/hdphoto" Target="../media/hdphoto3.wdp"/><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r>
              <a:rPr kumimoji="1" lang="en-US" altLang="ja-JP" dirty="0" smtClean="0"/>
              <a:t>SLALOM</a:t>
            </a:r>
            <a:endParaRPr kumimoji="1" lang="ja-JP" altLang="en-US" dirty="0"/>
          </a:p>
        </p:txBody>
      </p:sp>
      <p:sp>
        <p:nvSpPr>
          <p:cNvPr id="9" name="テキスト プレースホルダー 8"/>
          <p:cNvSpPr>
            <a:spLocks noGrp="1"/>
          </p:cNvSpPr>
          <p:nvPr>
            <p:ph type="body" sz="quarter" idx="10"/>
          </p:nvPr>
        </p:nvSpPr>
        <p:spPr>
          <a:xfrm>
            <a:off x="1366342" y="5210289"/>
            <a:ext cx="15553728" cy="864046"/>
          </a:xfrm>
        </p:spPr>
        <p:txBody>
          <a:bodyPr/>
          <a:lstStyle/>
          <a:p>
            <a:r>
              <a:rPr lang="en-US" altLang="ja-JP" sz="2800" dirty="0" smtClean="0"/>
              <a:t>BOSTON</a:t>
            </a:r>
            <a:endParaRPr kumimoji="1" lang="ja-JP" altLang="en-US" sz="2800" dirty="0"/>
          </a:p>
        </p:txBody>
      </p:sp>
      <p:sp>
        <p:nvSpPr>
          <p:cNvPr id="8" name="サブタイトル 7"/>
          <p:cNvSpPr>
            <a:spLocks noGrp="1"/>
          </p:cNvSpPr>
          <p:nvPr>
            <p:ph type="subTitle" idx="1"/>
          </p:nvPr>
        </p:nvSpPr>
        <p:spPr>
          <a:xfrm>
            <a:off x="6123956" y="8612936"/>
            <a:ext cx="6038499" cy="1512168"/>
          </a:xfrm>
        </p:spPr>
        <p:txBody>
          <a:bodyPr/>
          <a:lstStyle/>
          <a:p>
            <a:endParaRPr kumimoji="1" lang="ja-JP" altLang="en-US" dirty="0"/>
          </a:p>
        </p:txBody>
      </p:sp>
    </p:spTree>
    <p:extLst>
      <p:ext uri="{BB962C8B-B14F-4D97-AF65-F5344CB8AC3E}">
        <p14:creationId xmlns:p14="http://schemas.microsoft.com/office/powerpoint/2010/main" val="221739691"/>
      </p:ext>
    </p:extLst>
  </p:cSld>
  <p:clrMapOvr>
    <a:masterClrMapping/>
  </p:clrMapOvr>
  <mc:AlternateContent xmlns:mc="http://schemas.openxmlformats.org/markup-compatibility/2006" xmlns:p14="http://schemas.microsoft.com/office/powerpoint/2010/main">
    <mc:Choice Requires="p14">
      <p:transition spd="med" p14:dur="700" advTm="6754">
        <p:fade/>
      </p:transition>
    </mc:Choice>
    <mc:Fallback xmlns="">
      <p:transition spd="med" advTm="6754">
        <p:fade/>
      </p:transition>
    </mc:Fallback>
  </mc:AlternateContent>
  <p:timing>
    <p:tnLst>
      <p:par>
        <p:cTn id="1" dur="indefinite" restart="never" nodeType="tmRoot"/>
      </p:par>
    </p:tnLst>
  </p:timing>
  <p:extLst mod="1"/>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6459DFB-86F3-43FA-8567-2EA6E426AE90}" type="slidenum">
              <a:rPr lang="ja-JP" altLang="en-US" smtClean="0"/>
              <a:pPr/>
              <a:t>10</a:t>
            </a:fld>
            <a:endParaRPr lang="ja-JP" alt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855" y="2481943"/>
            <a:ext cx="14823338" cy="5320749"/>
          </a:xfrm>
          <a:prstGeom prst="rect">
            <a:avLst/>
          </a:prstGeom>
        </p:spPr>
      </p:pic>
    </p:spTree>
    <p:extLst>
      <p:ext uri="{BB962C8B-B14F-4D97-AF65-F5344CB8AC3E}">
        <p14:creationId xmlns:p14="http://schemas.microsoft.com/office/powerpoint/2010/main" val="552849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76" b="7776"/>
          <a:stretch>
            <a:fillRect/>
          </a:stretch>
        </p:blipFill>
        <p:spPr/>
      </p:pic>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2</a:t>
            </a:r>
            <a:endParaRPr kumimoji="1" lang="ja-JP" altLang="en-US" dirty="0"/>
          </a:p>
        </p:txBody>
      </p:sp>
      <p:pic>
        <p:nvPicPr>
          <p:cNvPr id="23" name="図プレースホルダー 22"/>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64199"/>
          <a:stretch/>
        </p:blipFill>
        <p:spPr>
          <a:xfrm>
            <a:off x="2882963" y="4574905"/>
            <a:ext cx="2014779" cy="2176794"/>
          </a:xfrm>
        </p:spPr>
      </p:pic>
      <p:sp>
        <p:nvSpPr>
          <p:cNvPr id="8" name="テキスト プレースホルダー 7"/>
          <p:cNvSpPr>
            <a:spLocks noGrp="1"/>
          </p:cNvSpPr>
          <p:nvPr>
            <p:ph type="body" sz="quarter" idx="17"/>
          </p:nvPr>
        </p:nvSpPr>
        <p:spPr/>
        <p:txBody>
          <a:bodyPr>
            <a:normAutofit fontScale="85000" lnSpcReduction="10000"/>
          </a:bodyPr>
          <a:lstStyle/>
          <a:p>
            <a:r>
              <a:rPr lang="en-US" altLang="ja-JP" dirty="0" smtClean="0"/>
              <a:t>PIPELINES AND ACTIVITES</a:t>
            </a:r>
            <a:endParaRPr lang="en-US" altLang="ja-JP"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2088587445"/>
      </p:ext>
    </p:extLst>
  </p:cSld>
  <p:clrMapOvr>
    <a:masterClrMapping/>
  </p:clrMapOvr>
  <mc:AlternateContent xmlns:mc="http://schemas.openxmlformats.org/markup-compatibility/2006" xmlns:p14="http://schemas.microsoft.com/office/powerpoint/2010/main">
    <mc:Choice Requires="p14">
      <p:transition spd="slow" p14:dur="1200" advTm="4273">
        <p14:flip dir="r"/>
      </p:transition>
    </mc:Choice>
    <mc:Fallback xmlns="">
      <p:transition spd="slow" advTm="4273">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smtClean="0"/>
              <a:t>What is </a:t>
            </a:r>
            <a:r>
              <a:rPr lang="en-US" altLang="ja-JP" dirty="0" smtClean="0">
                <a:latin typeface="Route 159 Bold" pitchFamily="50" charset="0"/>
              </a:rPr>
              <a:t>Pipeline</a:t>
            </a:r>
            <a:endParaRPr kumimoji="1" lang="ja-JP" altLang="en-US" dirty="0">
              <a:latin typeface="Route 159 Bold" pitchFamily="50" charset="0"/>
            </a:endParaRPr>
          </a:p>
        </p:txBody>
      </p:sp>
      <p:sp>
        <p:nvSpPr>
          <p:cNvPr id="13" name="テキスト プレースホルダー 12"/>
          <p:cNvSpPr>
            <a:spLocks noGrp="1"/>
          </p:cNvSpPr>
          <p:nvPr>
            <p:ph type="body" sz="quarter" idx="14"/>
          </p:nvPr>
        </p:nvSpPr>
        <p:spPr/>
        <p:txBody>
          <a:bodyPr>
            <a:normAutofit/>
          </a:bodyPr>
          <a:lstStyle/>
          <a:p>
            <a:r>
              <a:rPr lang="en-US" dirty="0"/>
              <a:t>A pipeline is a logical grouping of activities. They are used to group activities into a unit that together perform a task</a:t>
            </a:r>
            <a:r>
              <a:rPr lang="en-US" dirty="0" smtClean="0"/>
              <a:t>.</a:t>
            </a:r>
          </a:p>
          <a:p>
            <a:r>
              <a:rPr lang="en-US" dirty="0"/>
              <a:t>To understand pipelines better, you need to understand an activity first.</a:t>
            </a:r>
            <a:endParaRPr kumimoji="1" lang="ja-JP" altLang="en-US" dirty="0"/>
          </a:p>
        </p:txBody>
      </p:sp>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12</a:t>
            </a:fld>
            <a:endParaRPr lang="ja-JP" altLang="en-US"/>
          </a:p>
        </p:txBody>
      </p:sp>
    </p:spTree>
    <p:extLst>
      <p:ext uri="{BB962C8B-B14F-4D97-AF65-F5344CB8AC3E}">
        <p14:creationId xmlns:p14="http://schemas.microsoft.com/office/powerpoint/2010/main" val="1482481000"/>
      </p:ext>
    </p:extLst>
  </p:cSld>
  <p:clrMapOvr>
    <a:masterClrMapping/>
  </p:clrMapOvr>
  <p:transition spd="slow" advTm="3806">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smtClean="0"/>
              <a:t>What is </a:t>
            </a:r>
            <a:r>
              <a:rPr lang="en-US" altLang="ja-JP" dirty="0" smtClean="0">
                <a:latin typeface="Route 159 Bold" pitchFamily="50" charset="0"/>
              </a:rPr>
              <a:t>Activity</a:t>
            </a:r>
            <a:endParaRPr kumimoji="1" lang="ja-JP" altLang="en-US" dirty="0">
              <a:latin typeface="Route 159 Bold" pitchFamily="50" charset="0"/>
            </a:endParaRPr>
          </a:p>
        </p:txBody>
      </p:sp>
      <p:sp>
        <p:nvSpPr>
          <p:cNvPr id="13" name="テキスト プレースホルダー 12"/>
          <p:cNvSpPr>
            <a:spLocks noGrp="1"/>
          </p:cNvSpPr>
          <p:nvPr>
            <p:ph type="body" sz="quarter" idx="14"/>
          </p:nvPr>
        </p:nvSpPr>
        <p:spPr/>
        <p:txBody>
          <a:bodyPr>
            <a:normAutofit/>
          </a:bodyPr>
          <a:lstStyle/>
          <a:p>
            <a:r>
              <a:rPr lang="en-US" b="1" dirty="0"/>
              <a:t>Activities</a:t>
            </a:r>
            <a:r>
              <a:rPr lang="en-US" dirty="0"/>
              <a:t> define the actions to perform on your data</a:t>
            </a:r>
            <a:r>
              <a:rPr lang="en-US" dirty="0" smtClean="0"/>
              <a:t>. </a:t>
            </a:r>
            <a:r>
              <a:rPr lang="en-US" dirty="0"/>
              <a:t>For example, you may use a Copy activity to copy data from one data store to another data store. Similarly, you may use a Hive activity, which runs a Hive query on an Azure HDInsight cluster to transform or analyze your data.   You may also choose to create a custom .NET activity to run your own code.</a:t>
            </a:r>
            <a:endParaRPr kumimoji="1" lang="ja-JP" altLang="en-US" dirty="0"/>
          </a:p>
        </p:txBody>
      </p:sp>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13</a:t>
            </a:fld>
            <a:endParaRPr lang="ja-JP" altLang="en-US"/>
          </a:p>
        </p:txBody>
      </p:sp>
    </p:spTree>
    <p:extLst>
      <p:ext uri="{BB962C8B-B14F-4D97-AF65-F5344CB8AC3E}">
        <p14:creationId xmlns:p14="http://schemas.microsoft.com/office/powerpoint/2010/main" val="565435112"/>
      </p:ext>
    </p:extLst>
  </p:cSld>
  <p:clrMapOvr>
    <a:masterClrMapping/>
  </p:clrMapOvr>
  <p:transition spd="slow" advTm="3806">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6459DFB-86F3-43FA-8567-2EA6E426AE90}" type="slidenum">
              <a:rPr lang="ja-JP" altLang="en-US" smtClean="0"/>
              <a:pPr/>
              <a:t>14</a:t>
            </a:fld>
            <a:endParaRPr lang="ja-JP" altLang="en-US"/>
          </a:p>
        </p:txBody>
      </p:sp>
      <p:sp>
        <p:nvSpPr>
          <p:cNvPr id="5" name="Oval 4"/>
          <p:cNvSpPr/>
          <p:nvPr/>
        </p:nvSpPr>
        <p:spPr>
          <a:xfrm>
            <a:off x="3952067" y="4184541"/>
            <a:ext cx="2154265" cy="2154265"/>
          </a:xfrm>
          <a:prstGeom prst="ellipse">
            <a:avLst/>
          </a:prstGeom>
          <a:solidFill>
            <a:srgbClr val="FD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2400" dirty="0" smtClean="0"/>
              <a:t>Activity 1</a:t>
            </a:r>
            <a:endParaRPr kumimoji="1" lang="en-US" sz="2400" dirty="0"/>
          </a:p>
        </p:txBody>
      </p:sp>
      <p:sp>
        <p:nvSpPr>
          <p:cNvPr id="6" name="Oval 5"/>
          <p:cNvSpPr/>
          <p:nvPr/>
        </p:nvSpPr>
        <p:spPr>
          <a:xfrm>
            <a:off x="8034578" y="4184541"/>
            <a:ext cx="2154265" cy="2154265"/>
          </a:xfrm>
          <a:prstGeom prst="ellipse">
            <a:avLst/>
          </a:prstGeom>
          <a:solidFill>
            <a:srgbClr val="87C3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2400" dirty="0" smtClean="0"/>
              <a:t>Activity 2</a:t>
            </a:r>
            <a:endParaRPr kumimoji="1" lang="en-US" sz="2400" dirty="0"/>
          </a:p>
        </p:txBody>
      </p:sp>
      <p:sp>
        <p:nvSpPr>
          <p:cNvPr id="7" name="Oval 6"/>
          <p:cNvSpPr/>
          <p:nvPr/>
        </p:nvSpPr>
        <p:spPr>
          <a:xfrm>
            <a:off x="12210080" y="4184541"/>
            <a:ext cx="2154265" cy="2154265"/>
          </a:xfrm>
          <a:prstGeom prst="ellipse">
            <a:avLst/>
          </a:prstGeom>
          <a:solidFill>
            <a:srgbClr val="FFA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2400" dirty="0" smtClean="0"/>
              <a:t>Activity 3</a:t>
            </a:r>
            <a:endParaRPr kumimoji="1" lang="en-US" sz="2400" dirty="0"/>
          </a:p>
        </p:txBody>
      </p:sp>
      <p:cxnSp>
        <p:nvCxnSpPr>
          <p:cNvPr id="9" name="Straight Arrow Connector 8"/>
          <p:cNvCxnSpPr>
            <a:stCxn id="5" idx="6"/>
            <a:endCxn id="6" idx="2"/>
          </p:cNvCxnSpPr>
          <p:nvPr/>
        </p:nvCxnSpPr>
        <p:spPr>
          <a:xfrm>
            <a:off x="6106332" y="5261674"/>
            <a:ext cx="1928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6"/>
            <a:endCxn id="7" idx="2"/>
          </p:cNvCxnSpPr>
          <p:nvPr/>
        </p:nvCxnSpPr>
        <p:spPr>
          <a:xfrm>
            <a:off x="10188843" y="5261674"/>
            <a:ext cx="2021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Terminator 11"/>
          <p:cNvSpPr/>
          <p:nvPr/>
        </p:nvSpPr>
        <p:spPr>
          <a:xfrm>
            <a:off x="3626603" y="3657600"/>
            <a:ext cx="11158779" cy="3161654"/>
          </a:xfrm>
          <a:prstGeom prst="flowChartTermina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3" name="TextBox 12"/>
          <p:cNvSpPr txBox="1"/>
          <p:nvPr/>
        </p:nvSpPr>
        <p:spPr>
          <a:xfrm>
            <a:off x="8063987" y="2951574"/>
            <a:ext cx="2095445" cy="646331"/>
          </a:xfrm>
          <a:prstGeom prst="rect">
            <a:avLst/>
          </a:prstGeom>
          <a:noFill/>
        </p:spPr>
        <p:txBody>
          <a:bodyPr wrap="none" rtlCol="0">
            <a:spAutoFit/>
          </a:bodyPr>
          <a:lstStyle/>
          <a:p>
            <a:r>
              <a:rPr lang="en-US" sz="3600" dirty="0" smtClean="0">
                <a:solidFill>
                  <a:srgbClr val="00ACE2"/>
                </a:solidFill>
              </a:rPr>
              <a:t>PIPELINE</a:t>
            </a:r>
            <a:endParaRPr lang="en-US" sz="3600" dirty="0">
              <a:solidFill>
                <a:srgbClr val="00ACE2"/>
              </a:solidFill>
            </a:endParaRPr>
          </a:p>
        </p:txBody>
      </p:sp>
    </p:spTree>
    <p:extLst>
      <p:ext uri="{BB962C8B-B14F-4D97-AF65-F5344CB8AC3E}">
        <p14:creationId xmlns:p14="http://schemas.microsoft.com/office/powerpoint/2010/main" val="331139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80000" decel="2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80000" decel="2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80000" decel="2000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heel(1)">
                                      <p:cBhvr>
                                        <p:cTn id="34" dur="2000"/>
                                        <p:tgtEl>
                                          <p:spTgt spid="12"/>
                                        </p:tgtEl>
                                      </p:cBhvr>
                                    </p:animEffect>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Types</a:t>
            </a:r>
            <a:endParaRPr lang="en-US" dirty="0"/>
          </a:p>
        </p:txBody>
      </p:sp>
      <p:sp>
        <p:nvSpPr>
          <p:cNvPr id="4" name="Slide Number Placeholder 3"/>
          <p:cNvSpPr>
            <a:spLocks noGrp="1"/>
          </p:cNvSpPr>
          <p:nvPr>
            <p:ph type="sldNum" sz="quarter" idx="11"/>
          </p:nvPr>
        </p:nvSpPr>
        <p:spPr/>
        <p:txBody>
          <a:bodyPr/>
          <a:lstStyle/>
          <a:p>
            <a:fld id="{E6459DFB-86F3-43FA-8567-2EA6E426AE90}" type="slidenum">
              <a:rPr lang="ja-JP" altLang="en-US" smtClean="0"/>
              <a:pPr/>
              <a:t>15</a:t>
            </a:fld>
            <a:endParaRPr lang="ja-JP" altLang="en-US"/>
          </a:p>
        </p:txBody>
      </p:sp>
      <p:sp>
        <p:nvSpPr>
          <p:cNvPr id="5" name="Text Placeholder 4"/>
          <p:cNvSpPr>
            <a:spLocks noGrp="1"/>
          </p:cNvSpPr>
          <p:nvPr>
            <p:ph type="body" sz="quarter" idx="13"/>
          </p:nvPr>
        </p:nvSpPr>
        <p:spPr/>
        <p:txBody>
          <a:bodyPr>
            <a:normAutofit fontScale="92500" lnSpcReduction="20000"/>
          </a:bodyPr>
          <a:lstStyle/>
          <a:p>
            <a:r>
              <a:rPr lang="en-US" altLang="en-US" i="0" dirty="0"/>
              <a:t>Data Factory supports two types of activities: </a:t>
            </a:r>
            <a:r>
              <a:rPr lang="en-US" altLang="en-US" i="0" dirty="0" smtClean="0"/>
              <a:t>and.</a:t>
            </a:r>
            <a:endParaRPr lang="en-US" dirty="0"/>
          </a:p>
        </p:txBody>
      </p:sp>
      <p:sp>
        <p:nvSpPr>
          <p:cNvPr id="6" name="Text Placeholder 5"/>
          <p:cNvSpPr>
            <a:spLocks noGrp="1"/>
          </p:cNvSpPr>
          <p:nvPr>
            <p:ph type="body" sz="quarter" idx="27"/>
          </p:nvPr>
        </p:nvSpPr>
        <p:spPr/>
        <p:txBody>
          <a:bodyPr/>
          <a:lstStyle/>
          <a:p>
            <a:r>
              <a:rPr lang="en-US" altLang="en-US" dirty="0" smtClean="0"/>
              <a:t>Data </a:t>
            </a:r>
            <a:r>
              <a:rPr lang="en-US" altLang="en-US" dirty="0"/>
              <a:t>movement activities</a:t>
            </a:r>
            <a:endParaRPr lang="en-US" dirty="0"/>
          </a:p>
        </p:txBody>
      </p:sp>
      <p:sp>
        <p:nvSpPr>
          <p:cNvPr id="7" name="Text Placeholder 6"/>
          <p:cNvSpPr>
            <a:spLocks noGrp="1"/>
          </p:cNvSpPr>
          <p:nvPr>
            <p:ph type="body" sz="quarter" idx="28"/>
          </p:nvPr>
        </p:nvSpPr>
        <p:spPr/>
        <p:txBody>
          <a:bodyPr/>
          <a:lstStyle/>
          <a:p>
            <a:r>
              <a:rPr lang="en-US" altLang="en-US" dirty="0" smtClean="0"/>
              <a:t>Data </a:t>
            </a:r>
            <a:r>
              <a:rPr lang="en-US" altLang="en-US" dirty="0"/>
              <a:t>transformation activities</a:t>
            </a:r>
            <a:endParaRPr lang="en-US" dirty="0"/>
          </a:p>
        </p:txBody>
      </p:sp>
      <p:sp>
        <p:nvSpPr>
          <p:cNvPr id="8" name="Text Placeholder 7"/>
          <p:cNvSpPr>
            <a:spLocks noGrp="1"/>
          </p:cNvSpPr>
          <p:nvPr>
            <p:ph type="body" sz="quarter" idx="14"/>
          </p:nvPr>
        </p:nvSpPr>
        <p:spPr/>
        <p:txBody>
          <a:bodyPr/>
          <a:lstStyle/>
          <a:p>
            <a:r>
              <a:rPr lang="en-US" dirty="0"/>
              <a:t>Copy Activity in Data Factory copies data from a source data store to a sink data store</a:t>
            </a:r>
            <a:r>
              <a:rPr lang="en-US" dirty="0" smtClean="0"/>
              <a:t>. </a:t>
            </a:r>
            <a:r>
              <a:rPr lang="en-US" dirty="0"/>
              <a:t>Data from any source can be written to any sink.</a:t>
            </a:r>
            <a:endParaRPr lang="en-US" dirty="0" smtClean="0"/>
          </a:p>
          <a:p>
            <a:endParaRPr lang="en-US" dirty="0"/>
          </a:p>
        </p:txBody>
      </p:sp>
      <p:sp>
        <p:nvSpPr>
          <p:cNvPr id="9" name="Text Placeholder 8"/>
          <p:cNvSpPr>
            <a:spLocks noGrp="1"/>
          </p:cNvSpPr>
          <p:nvPr>
            <p:ph type="body" sz="quarter" idx="29"/>
          </p:nvPr>
        </p:nvSpPr>
        <p:spPr/>
        <p:txBody>
          <a:bodyPr/>
          <a:lstStyle/>
          <a:p>
            <a:r>
              <a:rPr lang="en-US" dirty="0" smtClean="0"/>
              <a:t>Data Transformation Activity transforms data to desired format and shape. Transformation </a:t>
            </a:r>
            <a:r>
              <a:rPr lang="en-US" dirty="0"/>
              <a:t>activities that can be added to pipelines either individually or chained with another activity.</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3386" y="4905260"/>
            <a:ext cx="2476500" cy="1524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118" y="4428548"/>
            <a:ext cx="2286000" cy="1428750"/>
          </a:xfrm>
          <a:prstGeom prst="rect">
            <a:avLst/>
          </a:prstGeom>
        </p:spPr>
      </p:pic>
    </p:spTree>
    <p:extLst>
      <p:ext uri="{BB962C8B-B14F-4D97-AF65-F5344CB8AC3E}">
        <p14:creationId xmlns:p14="http://schemas.microsoft.com/office/powerpoint/2010/main" val="94465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a:t>
            </a:r>
            <a:r>
              <a:rPr lang="en-US" dirty="0">
                <a:solidFill>
                  <a:schemeClr val="accent1"/>
                </a:solidFill>
                <a:latin typeface="Route 159 Bold" pitchFamily="50" charset="0"/>
              </a:rPr>
              <a:t>Data Sources</a:t>
            </a:r>
          </a:p>
        </p:txBody>
      </p:sp>
      <p:sp>
        <p:nvSpPr>
          <p:cNvPr id="4" name="Slide Number Placeholder 3"/>
          <p:cNvSpPr>
            <a:spLocks noGrp="1"/>
          </p:cNvSpPr>
          <p:nvPr>
            <p:ph type="sldNum" sz="quarter" idx="11"/>
          </p:nvPr>
        </p:nvSpPr>
        <p:spPr/>
        <p:txBody>
          <a:bodyPr/>
          <a:lstStyle/>
          <a:p>
            <a:fld id="{E6459DFB-86F3-43FA-8567-2EA6E426AE90}" type="slidenum">
              <a:rPr lang="ja-JP" altLang="en-US" smtClean="0"/>
              <a:pPr/>
              <a:t>16</a:t>
            </a:fld>
            <a:endParaRPr lang="ja-JP" altLang="en-US"/>
          </a:p>
        </p:txBody>
      </p:sp>
      <p:sp>
        <p:nvSpPr>
          <p:cNvPr id="5" name="Text Placeholder 4"/>
          <p:cNvSpPr>
            <a:spLocks noGrp="1"/>
          </p:cNvSpPr>
          <p:nvPr>
            <p:ph type="body" sz="quarter" idx="13"/>
          </p:nvPr>
        </p:nvSpPr>
        <p:spPr/>
        <p:txBody>
          <a:bodyPr>
            <a:normAutofit fontScale="92500" lnSpcReduction="20000"/>
          </a:bodyPr>
          <a:lstStyle/>
          <a:p>
            <a:r>
              <a:rPr lang="en-US" dirty="0"/>
              <a:t>Data Movement </a:t>
            </a:r>
            <a:r>
              <a:rPr lang="en-US" dirty="0" smtClean="0"/>
              <a:t>Activates</a:t>
            </a:r>
            <a:endParaRPr lang="en-US" b="1" dirty="0"/>
          </a:p>
        </p:txBody>
      </p:sp>
      <p:sp>
        <p:nvSpPr>
          <p:cNvPr id="6" name="Text Placeholder 5"/>
          <p:cNvSpPr>
            <a:spLocks noGrp="1"/>
          </p:cNvSpPr>
          <p:nvPr>
            <p:ph type="body" sz="quarter" idx="15"/>
          </p:nvPr>
        </p:nvSpPr>
        <p:spPr/>
        <p:txBody>
          <a:bodyPr/>
          <a:lstStyle/>
          <a:p>
            <a:r>
              <a:rPr lang="en-US" dirty="0" smtClean="0"/>
              <a:t>Azure</a:t>
            </a:r>
            <a:endParaRPr lang="en-US" dirty="0"/>
          </a:p>
        </p:txBody>
      </p:sp>
      <p:sp>
        <p:nvSpPr>
          <p:cNvPr id="7" name="Text Placeholder 6"/>
          <p:cNvSpPr>
            <a:spLocks noGrp="1"/>
          </p:cNvSpPr>
          <p:nvPr>
            <p:ph type="body" sz="quarter" idx="14"/>
          </p:nvPr>
        </p:nvSpPr>
        <p:spPr/>
        <p:txBody>
          <a:bodyPr>
            <a:normAutofit/>
          </a:bodyPr>
          <a:lstStyle/>
          <a:p>
            <a:r>
              <a:rPr lang="en-US" dirty="0"/>
              <a:t>Azure Blob </a:t>
            </a:r>
            <a:r>
              <a:rPr lang="en-US" dirty="0" smtClean="0"/>
              <a:t>storage,  Azure </a:t>
            </a:r>
            <a:r>
              <a:rPr lang="en-US" dirty="0"/>
              <a:t>Data Lake Store </a:t>
            </a:r>
          </a:p>
          <a:p>
            <a:r>
              <a:rPr lang="en-US" dirty="0"/>
              <a:t>Azure SQL </a:t>
            </a:r>
            <a:r>
              <a:rPr lang="en-US" dirty="0" smtClean="0"/>
              <a:t>Database, Azure </a:t>
            </a:r>
            <a:r>
              <a:rPr lang="en-US" dirty="0"/>
              <a:t>SQL Data Warehouse </a:t>
            </a:r>
          </a:p>
          <a:p>
            <a:r>
              <a:rPr lang="en-US" dirty="0"/>
              <a:t>Azure Table </a:t>
            </a:r>
            <a:r>
              <a:rPr lang="en-US" dirty="0" smtClean="0"/>
              <a:t>storage, Azure </a:t>
            </a:r>
            <a:r>
              <a:rPr lang="en-US" dirty="0" err="1"/>
              <a:t>DocumentDB</a:t>
            </a:r>
            <a:r>
              <a:rPr lang="en-US" dirty="0"/>
              <a:t> </a:t>
            </a:r>
          </a:p>
          <a:p>
            <a:r>
              <a:rPr lang="en-US" dirty="0"/>
              <a:t>Azure Search Index</a:t>
            </a:r>
          </a:p>
        </p:txBody>
      </p:sp>
      <p:sp>
        <p:nvSpPr>
          <p:cNvPr id="8" name="Text Placeholder 7"/>
          <p:cNvSpPr>
            <a:spLocks noGrp="1"/>
          </p:cNvSpPr>
          <p:nvPr>
            <p:ph type="body" sz="quarter" idx="16"/>
          </p:nvPr>
        </p:nvSpPr>
        <p:spPr/>
        <p:txBody>
          <a:bodyPr/>
          <a:lstStyle/>
          <a:p>
            <a:r>
              <a:rPr lang="en-US" dirty="0" smtClean="0"/>
              <a:t>Files</a:t>
            </a:r>
            <a:endParaRPr lang="en-US" dirty="0"/>
          </a:p>
        </p:txBody>
      </p:sp>
      <p:sp>
        <p:nvSpPr>
          <p:cNvPr id="9" name="Text Placeholder 8"/>
          <p:cNvSpPr>
            <a:spLocks noGrp="1"/>
          </p:cNvSpPr>
          <p:nvPr>
            <p:ph type="body" sz="quarter" idx="17"/>
          </p:nvPr>
        </p:nvSpPr>
        <p:spPr/>
        <p:txBody>
          <a:bodyPr/>
          <a:lstStyle/>
          <a:p>
            <a:r>
              <a:rPr lang="en-US" dirty="0"/>
              <a:t>File </a:t>
            </a:r>
            <a:r>
              <a:rPr lang="en-US" dirty="0" smtClean="0"/>
              <a:t>System</a:t>
            </a:r>
            <a:endParaRPr lang="en-US" dirty="0"/>
          </a:p>
          <a:p>
            <a:r>
              <a:rPr lang="en-US" dirty="0" smtClean="0"/>
              <a:t>HDFS</a:t>
            </a:r>
            <a:endParaRPr lang="en-US" dirty="0"/>
          </a:p>
          <a:p>
            <a:r>
              <a:rPr lang="en-US" dirty="0"/>
              <a:t>Amazon S3 </a:t>
            </a:r>
          </a:p>
          <a:p>
            <a:r>
              <a:rPr lang="en-US" dirty="0"/>
              <a:t>FTP</a:t>
            </a:r>
          </a:p>
        </p:txBody>
      </p:sp>
      <p:sp>
        <p:nvSpPr>
          <p:cNvPr id="10" name="Text Placeholder 9"/>
          <p:cNvSpPr>
            <a:spLocks noGrp="1"/>
          </p:cNvSpPr>
          <p:nvPr>
            <p:ph type="body" sz="quarter" idx="18"/>
          </p:nvPr>
        </p:nvSpPr>
        <p:spPr/>
        <p:txBody>
          <a:bodyPr/>
          <a:lstStyle/>
          <a:p>
            <a:r>
              <a:rPr lang="en-US" dirty="0" smtClean="0"/>
              <a:t>Databases</a:t>
            </a:r>
            <a:endParaRPr lang="en-US" dirty="0"/>
          </a:p>
        </p:txBody>
      </p:sp>
      <p:sp>
        <p:nvSpPr>
          <p:cNvPr id="11" name="Text Placeholder 10"/>
          <p:cNvSpPr>
            <a:spLocks noGrp="1"/>
          </p:cNvSpPr>
          <p:nvPr>
            <p:ph type="body" sz="quarter" idx="19"/>
          </p:nvPr>
        </p:nvSpPr>
        <p:spPr/>
        <p:txBody>
          <a:bodyPr>
            <a:normAutofit/>
          </a:bodyPr>
          <a:lstStyle/>
          <a:p>
            <a:r>
              <a:rPr lang="en-US" dirty="0"/>
              <a:t>SQL </a:t>
            </a:r>
            <a:r>
              <a:rPr lang="en-US" dirty="0" smtClean="0"/>
              <a:t>Server , Oracle , MySQL, </a:t>
            </a:r>
          </a:p>
          <a:p>
            <a:r>
              <a:rPr lang="en-US" dirty="0" smtClean="0"/>
              <a:t>DB2,  Teradata,  PostgreSQL, </a:t>
            </a:r>
          </a:p>
          <a:p>
            <a:r>
              <a:rPr lang="en-US" dirty="0" smtClean="0"/>
              <a:t>Sybase, Cassandra, MongoDB, Amazon </a:t>
            </a:r>
            <a:r>
              <a:rPr lang="en-US" dirty="0"/>
              <a:t>Redshift</a:t>
            </a:r>
          </a:p>
        </p:txBody>
      </p:sp>
      <p:sp>
        <p:nvSpPr>
          <p:cNvPr id="12" name="Text Placeholder 11"/>
          <p:cNvSpPr>
            <a:spLocks noGrp="1"/>
          </p:cNvSpPr>
          <p:nvPr>
            <p:ph type="body" sz="quarter" idx="20"/>
          </p:nvPr>
        </p:nvSpPr>
        <p:spPr/>
        <p:txBody>
          <a:bodyPr/>
          <a:lstStyle/>
          <a:p>
            <a:r>
              <a:rPr lang="en-US" dirty="0" smtClean="0"/>
              <a:t>Others</a:t>
            </a:r>
            <a:endParaRPr lang="en-US" dirty="0"/>
          </a:p>
        </p:txBody>
      </p:sp>
      <p:sp>
        <p:nvSpPr>
          <p:cNvPr id="13" name="Text Placeholder 12"/>
          <p:cNvSpPr>
            <a:spLocks noGrp="1"/>
          </p:cNvSpPr>
          <p:nvPr>
            <p:ph type="body" sz="quarter" idx="21"/>
          </p:nvPr>
        </p:nvSpPr>
        <p:spPr/>
        <p:txBody>
          <a:bodyPr>
            <a:normAutofit fontScale="92500" lnSpcReduction="20000"/>
          </a:bodyPr>
          <a:lstStyle/>
          <a:p>
            <a:r>
              <a:rPr lang="en-US" dirty="0"/>
              <a:t>Salesforce</a:t>
            </a:r>
          </a:p>
          <a:p>
            <a:r>
              <a:rPr lang="en-US" dirty="0"/>
              <a:t>Generic </a:t>
            </a:r>
            <a:r>
              <a:rPr lang="en-US" dirty="0" smtClean="0"/>
              <a:t>ODBC</a:t>
            </a:r>
            <a:endParaRPr lang="en-US" dirty="0"/>
          </a:p>
          <a:p>
            <a:r>
              <a:rPr lang="en-US" dirty="0"/>
              <a:t>Generic OData </a:t>
            </a:r>
          </a:p>
          <a:p>
            <a:r>
              <a:rPr lang="en-US" dirty="0"/>
              <a:t>Web Table (table from HTML) </a:t>
            </a:r>
          </a:p>
          <a:p>
            <a:r>
              <a:rPr lang="en-US" dirty="0"/>
              <a:t>GE </a:t>
            </a:r>
            <a:r>
              <a:rPr lang="en-US" dirty="0" smtClean="0"/>
              <a:t>Historian</a:t>
            </a:r>
            <a:endParaRPr lang="en-US" dirty="0"/>
          </a:p>
        </p:txBody>
      </p:sp>
    </p:spTree>
    <p:extLst>
      <p:ext uri="{BB962C8B-B14F-4D97-AF65-F5344CB8AC3E}">
        <p14:creationId xmlns:p14="http://schemas.microsoft.com/office/powerpoint/2010/main" val="2735336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Supported </a:t>
            </a:r>
            <a:r>
              <a:rPr lang="en-US" altLang="ja-JP" dirty="0" smtClean="0">
                <a:solidFill>
                  <a:schemeClr val="accent1"/>
                </a:solidFill>
                <a:latin typeface="Route 159 Bold" pitchFamily="50" charset="0"/>
              </a:rPr>
              <a:t>Activates</a:t>
            </a:r>
            <a:endParaRPr kumimoji="1" lang="ja-JP" altLang="en-US" dirty="0"/>
          </a:p>
        </p:txBody>
      </p:sp>
      <p:sp>
        <p:nvSpPr>
          <p:cNvPr id="18" name="テキスト プレースホルダー 17"/>
          <p:cNvSpPr>
            <a:spLocks noGrp="1"/>
          </p:cNvSpPr>
          <p:nvPr>
            <p:ph type="body" sz="quarter" idx="13"/>
          </p:nvPr>
        </p:nvSpPr>
        <p:spPr/>
        <p:txBody>
          <a:bodyPr>
            <a:normAutofit fontScale="92500" lnSpcReduction="20000"/>
          </a:bodyPr>
          <a:lstStyle/>
          <a:p>
            <a:r>
              <a:rPr lang="en-US" altLang="ja-JP" dirty="0" smtClean="0"/>
              <a:t>Data Transformation Activities</a:t>
            </a:r>
            <a:endParaRPr lang="ja-JP" altLang="en-US" dirty="0"/>
          </a:p>
        </p:txBody>
      </p:sp>
      <p:sp>
        <p:nvSpPr>
          <p:cNvPr id="20" name="テキスト プレースホルダー 19"/>
          <p:cNvSpPr>
            <a:spLocks noGrp="1"/>
          </p:cNvSpPr>
          <p:nvPr>
            <p:ph type="body" sz="quarter" idx="21"/>
          </p:nvPr>
        </p:nvSpPr>
        <p:spPr/>
        <p:txBody>
          <a:bodyPr/>
          <a:lstStyle/>
          <a:p>
            <a:r>
              <a:rPr lang="en-US" dirty="0" smtClean="0"/>
              <a:t>Hadoop Hive</a:t>
            </a:r>
            <a:endParaRPr lang="en-US" dirty="0"/>
          </a:p>
        </p:txBody>
      </p:sp>
      <p:sp>
        <p:nvSpPr>
          <p:cNvPr id="21" name="テキスト プレースホルダー 20"/>
          <p:cNvSpPr>
            <a:spLocks noGrp="1"/>
          </p:cNvSpPr>
          <p:nvPr>
            <p:ph type="body" sz="quarter" idx="24"/>
          </p:nvPr>
        </p:nvSpPr>
        <p:spPr/>
        <p:txBody>
          <a:bodyPr/>
          <a:lstStyle/>
          <a:p>
            <a:endParaRPr kumimoji="1" lang="ja-JP" altLang="en-US" dirty="0"/>
          </a:p>
        </p:txBody>
      </p:sp>
      <p:sp>
        <p:nvSpPr>
          <p:cNvPr id="19" name="テキスト プレースホルダー 18"/>
          <p:cNvSpPr>
            <a:spLocks noGrp="1"/>
          </p:cNvSpPr>
          <p:nvPr>
            <p:ph type="body" sz="quarter" idx="20"/>
          </p:nvPr>
        </p:nvSpPr>
        <p:spPr/>
        <p:txBody>
          <a:bodyPr/>
          <a:lstStyle/>
          <a:p>
            <a:r>
              <a:rPr kumimoji="1" lang="en-US" altLang="ja-JP" dirty="0"/>
              <a:t>01</a:t>
            </a:r>
            <a:endParaRPr kumimoji="1" lang="ja-JP" altLang="en-US" dirty="0"/>
          </a:p>
        </p:txBody>
      </p:sp>
      <p:sp>
        <p:nvSpPr>
          <p:cNvPr id="22" name="テキスト プレースホルダー 21"/>
          <p:cNvSpPr>
            <a:spLocks noGrp="1"/>
          </p:cNvSpPr>
          <p:nvPr>
            <p:ph type="body" sz="quarter" idx="25"/>
          </p:nvPr>
        </p:nvSpPr>
        <p:spPr>
          <a:xfrm>
            <a:off x="7814278" y="3270347"/>
            <a:ext cx="4149122" cy="720080"/>
          </a:xfrm>
        </p:spPr>
        <p:txBody>
          <a:bodyPr/>
          <a:lstStyle/>
          <a:p>
            <a:r>
              <a:rPr lang="en-US" dirty="0" smtClean="0"/>
              <a:t>Hadoop Pig</a:t>
            </a:r>
            <a:endParaRPr lang="en-US" dirty="0"/>
          </a:p>
        </p:txBody>
      </p:sp>
      <p:sp>
        <p:nvSpPr>
          <p:cNvPr id="23" name="テキスト プレースホルダー 22"/>
          <p:cNvSpPr>
            <a:spLocks noGrp="1"/>
          </p:cNvSpPr>
          <p:nvPr>
            <p:ph type="body" sz="quarter" idx="26"/>
          </p:nvPr>
        </p:nvSpPr>
        <p:spPr/>
        <p:txBody>
          <a:bodyPr/>
          <a:lstStyle/>
          <a:p>
            <a:endParaRPr kumimoji="1" lang="ja-JP" altLang="en-US" dirty="0"/>
          </a:p>
        </p:txBody>
      </p:sp>
      <p:sp>
        <p:nvSpPr>
          <p:cNvPr id="24" name="テキスト プレースホルダー 23"/>
          <p:cNvSpPr>
            <a:spLocks noGrp="1"/>
          </p:cNvSpPr>
          <p:nvPr>
            <p:ph type="body" sz="quarter" idx="27"/>
          </p:nvPr>
        </p:nvSpPr>
        <p:spPr/>
        <p:txBody>
          <a:bodyPr/>
          <a:lstStyle/>
          <a:p>
            <a:r>
              <a:rPr kumimoji="1" lang="en-US" altLang="ja-JP" dirty="0"/>
              <a:t>03</a:t>
            </a:r>
            <a:endParaRPr kumimoji="1" lang="ja-JP" altLang="en-US" dirty="0"/>
          </a:p>
        </p:txBody>
      </p:sp>
      <p:sp>
        <p:nvSpPr>
          <p:cNvPr id="25" name="テキスト プレースホルダー 24"/>
          <p:cNvSpPr>
            <a:spLocks noGrp="1"/>
          </p:cNvSpPr>
          <p:nvPr>
            <p:ph type="body" sz="quarter" idx="28"/>
          </p:nvPr>
        </p:nvSpPr>
        <p:spPr/>
        <p:txBody>
          <a:bodyPr/>
          <a:lstStyle/>
          <a:p>
            <a:r>
              <a:rPr lang="en-US" dirty="0" smtClean="0"/>
              <a:t>Hadoop </a:t>
            </a:r>
            <a:r>
              <a:rPr lang="en-US" dirty="0" err="1" smtClean="0"/>
              <a:t>MapReduce</a:t>
            </a:r>
            <a:endParaRPr lang="en-US" dirty="0"/>
          </a:p>
        </p:txBody>
      </p:sp>
      <p:sp>
        <p:nvSpPr>
          <p:cNvPr id="26" name="テキスト プレースホルダー 25"/>
          <p:cNvSpPr>
            <a:spLocks noGrp="1"/>
          </p:cNvSpPr>
          <p:nvPr>
            <p:ph type="body" sz="quarter" idx="29"/>
          </p:nvPr>
        </p:nvSpPr>
        <p:spPr/>
        <p:txBody>
          <a:bodyPr/>
          <a:lstStyle/>
          <a:p>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a:t>05</a:t>
            </a:r>
            <a:endParaRPr kumimoji="1" lang="ja-JP" altLang="en-US" dirty="0"/>
          </a:p>
        </p:txBody>
      </p:sp>
      <p:sp>
        <p:nvSpPr>
          <p:cNvPr id="28" name="テキスト プレースホルダー 27"/>
          <p:cNvSpPr>
            <a:spLocks noGrp="1"/>
          </p:cNvSpPr>
          <p:nvPr>
            <p:ph type="body" sz="quarter" idx="31"/>
          </p:nvPr>
        </p:nvSpPr>
        <p:spPr>
          <a:xfrm>
            <a:off x="4580512" y="6632566"/>
            <a:ext cx="4243448" cy="720080"/>
          </a:xfrm>
        </p:spPr>
        <p:txBody>
          <a:bodyPr/>
          <a:lstStyle/>
          <a:p>
            <a:r>
              <a:rPr lang="en-US" dirty="0" smtClean="0"/>
              <a:t>Hadoop Streaming </a:t>
            </a:r>
            <a:endParaRPr lang="en-US" dirty="0"/>
          </a:p>
        </p:txBody>
      </p:sp>
      <p:sp>
        <p:nvSpPr>
          <p:cNvPr id="29" name="テキスト プレースホルダー 28"/>
          <p:cNvSpPr>
            <a:spLocks noGrp="1"/>
          </p:cNvSpPr>
          <p:nvPr>
            <p:ph type="body" sz="quarter" idx="32"/>
          </p:nvPr>
        </p:nvSpPr>
        <p:spPr/>
        <p:txBody>
          <a:bodyPr/>
          <a:lstStyle/>
          <a:p>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02</a:t>
            </a:r>
            <a:endParaRPr kumimoji="1" lang="ja-JP" altLang="en-US" dirty="0"/>
          </a:p>
        </p:txBody>
      </p:sp>
      <p:sp>
        <p:nvSpPr>
          <p:cNvPr id="31" name="テキスト プレースホルダー 30"/>
          <p:cNvSpPr>
            <a:spLocks noGrp="1"/>
          </p:cNvSpPr>
          <p:nvPr>
            <p:ph type="body" sz="quarter" idx="34"/>
          </p:nvPr>
        </p:nvSpPr>
        <p:spPr>
          <a:xfrm>
            <a:off x="11096241" y="6632566"/>
            <a:ext cx="5256279" cy="720080"/>
          </a:xfrm>
        </p:spPr>
        <p:txBody>
          <a:bodyPr/>
          <a:lstStyle/>
          <a:p>
            <a:r>
              <a:rPr lang="en-US" dirty="0" smtClean="0"/>
              <a:t>Machine </a:t>
            </a:r>
            <a:r>
              <a:rPr lang="en-US" dirty="0"/>
              <a:t>Learning </a:t>
            </a:r>
          </a:p>
        </p:txBody>
      </p:sp>
      <p:sp>
        <p:nvSpPr>
          <p:cNvPr id="32" name="テキスト プレースホルダー 31"/>
          <p:cNvSpPr>
            <a:spLocks noGrp="1"/>
          </p:cNvSpPr>
          <p:nvPr>
            <p:ph type="body" sz="quarter" idx="35"/>
          </p:nvPr>
        </p:nvSpPr>
        <p:spPr/>
        <p:txBody>
          <a:bodyPr/>
          <a:lstStyle/>
          <a:p>
            <a:endParaRPr kumimoji="1" lang="ja-JP" altLang="en-US" dirty="0"/>
          </a:p>
        </p:txBody>
      </p:sp>
      <p:sp>
        <p:nvSpPr>
          <p:cNvPr id="33" name="テキスト プレースホルダー 32"/>
          <p:cNvSpPr>
            <a:spLocks noGrp="1"/>
          </p:cNvSpPr>
          <p:nvPr>
            <p:ph type="body" sz="quarter" idx="36"/>
          </p:nvPr>
        </p:nvSpPr>
        <p:spPr/>
        <p:txBody>
          <a:bodyPr/>
          <a:lstStyle/>
          <a:p>
            <a:r>
              <a:rPr kumimoji="1" lang="en-US" altLang="ja-JP" dirty="0"/>
              <a:t>04</a:t>
            </a:r>
            <a:endParaRPr kumimoji="1" lang="ja-JP" altLang="en-US" dirty="0"/>
          </a:p>
        </p:txBody>
      </p:sp>
      <p:sp>
        <p:nvSpPr>
          <p:cNvPr id="6" name="スライド番号プレースホルダー 5"/>
          <p:cNvSpPr>
            <a:spLocks noGrp="1"/>
          </p:cNvSpPr>
          <p:nvPr>
            <p:ph type="sldNum" sz="quarter" idx="11"/>
          </p:nvPr>
        </p:nvSpPr>
        <p:spPr/>
        <p:txBody>
          <a:bodyPr/>
          <a:lstStyle/>
          <a:p>
            <a:fld id="{E6459DFB-86F3-43FA-8567-2EA6E426AE90}" type="slidenum">
              <a:rPr lang="ja-JP" altLang="en-US" smtClean="0"/>
              <a:pPr/>
              <a:t>17</a:t>
            </a:fld>
            <a:endParaRPr lang="ja-JP" altLang="en-US"/>
          </a:p>
        </p:txBody>
      </p:sp>
    </p:spTree>
    <p:extLst>
      <p:ext uri="{BB962C8B-B14F-4D97-AF65-F5344CB8AC3E}">
        <p14:creationId xmlns:p14="http://schemas.microsoft.com/office/powerpoint/2010/main" val="3111843029"/>
      </p:ext>
    </p:extLst>
  </p:cSld>
  <p:clrMapOvr>
    <a:masterClrMapping/>
  </p:clrMapOvr>
  <p:transition spd="slow" advTm="25682">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Supported </a:t>
            </a:r>
            <a:r>
              <a:rPr lang="en-US" altLang="ja-JP" dirty="0" smtClean="0">
                <a:solidFill>
                  <a:schemeClr val="accent1"/>
                </a:solidFill>
                <a:latin typeface="Route 159 Bold" pitchFamily="50" charset="0"/>
              </a:rPr>
              <a:t>Activates</a:t>
            </a:r>
            <a:endParaRPr kumimoji="1" lang="ja-JP" altLang="en-US" dirty="0"/>
          </a:p>
        </p:txBody>
      </p:sp>
      <p:sp>
        <p:nvSpPr>
          <p:cNvPr id="18" name="テキスト プレースホルダー 17"/>
          <p:cNvSpPr>
            <a:spLocks noGrp="1"/>
          </p:cNvSpPr>
          <p:nvPr>
            <p:ph type="body" sz="quarter" idx="13"/>
          </p:nvPr>
        </p:nvSpPr>
        <p:spPr/>
        <p:txBody>
          <a:bodyPr>
            <a:normAutofit fontScale="92500" lnSpcReduction="20000"/>
          </a:bodyPr>
          <a:lstStyle/>
          <a:p>
            <a:r>
              <a:rPr lang="en-US" altLang="ja-JP" dirty="0" smtClean="0"/>
              <a:t>Data Transformation </a:t>
            </a:r>
            <a:r>
              <a:rPr lang="en-US" altLang="ja-JP" dirty="0" err="1" smtClean="0"/>
              <a:t>Activites</a:t>
            </a:r>
            <a:endParaRPr lang="ja-JP" altLang="en-US" dirty="0"/>
          </a:p>
        </p:txBody>
      </p:sp>
      <p:sp>
        <p:nvSpPr>
          <p:cNvPr id="20" name="テキスト プレースホルダー 19"/>
          <p:cNvSpPr>
            <a:spLocks noGrp="1"/>
          </p:cNvSpPr>
          <p:nvPr>
            <p:ph type="body" sz="quarter" idx="21"/>
          </p:nvPr>
        </p:nvSpPr>
        <p:spPr/>
        <p:txBody>
          <a:bodyPr/>
          <a:lstStyle/>
          <a:p>
            <a:r>
              <a:rPr lang="en-US" dirty="0"/>
              <a:t>Batch Execution </a:t>
            </a:r>
          </a:p>
        </p:txBody>
      </p:sp>
      <p:sp>
        <p:nvSpPr>
          <p:cNvPr id="21" name="テキスト プレースホルダー 20"/>
          <p:cNvSpPr>
            <a:spLocks noGrp="1"/>
          </p:cNvSpPr>
          <p:nvPr>
            <p:ph type="body" sz="quarter" idx="24"/>
          </p:nvPr>
        </p:nvSpPr>
        <p:spPr/>
        <p:txBody>
          <a:bodyPr/>
          <a:lstStyle/>
          <a:p>
            <a:endParaRPr kumimoji="1" lang="ja-JP" altLang="en-US" dirty="0"/>
          </a:p>
        </p:txBody>
      </p:sp>
      <p:sp>
        <p:nvSpPr>
          <p:cNvPr id="19" name="テキスト プレースホルダー 18"/>
          <p:cNvSpPr>
            <a:spLocks noGrp="1"/>
          </p:cNvSpPr>
          <p:nvPr>
            <p:ph type="body" sz="quarter" idx="20"/>
          </p:nvPr>
        </p:nvSpPr>
        <p:spPr/>
        <p:txBody>
          <a:bodyPr/>
          <a:lstStyle/>
          <a:p>
            <a:r>
              <a:rPr kumimoji="1" lang="en-US" altLang="ja-JP" dirty="0" smtClean="0"/>
              <a:t>06</a:t>
            </a:r>
            <a:endParaRPr kumimoji="1" lang="ja-JP" altLang="en-US" dirty="0"/>
          </a:p>
        </p:txBody>
      </p:sp>
      <p:sp>
        <p:nvSpPr>
          <p:cNvPr id="22" name="テキスト プレースホルダー 21"/>
          <p:cNvSpPr>
            <a:spLocks noGrp="1"/>
          </p:cNvSpPr>
          <p:nvPr>
            <p:ph type="body" sz="quarter" idx="25"/>
          </p:nvPr>
        </p:nvSpPr>
        <p:spPr>
          <a:xfrm>
            <a:off x="7814278" y="3270347"/>
            <a:ext cx="4149122" cy="720080"/>
          </a:xfrm>
        </p:spPr>
        <p:txBody>
          <a:bodyPr/>
          <a:lstStyle/>
          <a:p>
            <a:r>
              <a:rPr lang="en-US" dirty="0"/>
              <a:t>Update Resource</a:t>
            </a:r>
          </a:p>
        </p:txBody>
      </p:sp>
      <p:sp>
        <p:nvSpPr>
          <p:cNvPr id="23" name="テキスト プレースホルダー 22"/>
          <p:cNvSpPr>
            <a:spLocks noGrp="1"/>
          </p:cNvSpPr>
          <p:nvPr>
            <p:ph type="body" sz="quarter" idx="26"/>
          </p:nvPr>
        </p:nvSpPr>
        <p:spPr/>
        <p:txBody>
          <a:bodyPr/>
          <a:lstStyle/>
          <a:p>
            <a:endParaRPr kumimoji="1" lang="ja-JP" altLang="en-US" dirty="0"/>
          </a:p>
        </p:txBody>
      </p:sp>
      <p:sp>
        <p:nvSpPr>
          <p:cNvPr id="24" name="テキスト プレースホルダー 23"/>
          <p:cNvSpPr>
            <a:spLocks noGrp="1"/>
          </p:cNvSpPr>
          <p:nvPr>
            <p:ph type="body" sz="quarter" idx="27"/>
          </p:nvPr>
        </p:nvSpPr>
        <p:spPr/>
        <p:txBody>
          <a:bodyPr/>
          <a:lstStyle/>
          <a:p>
            <a:r>
              <a:rPr kumimoji="1" lang="en-US" altLang="ja-JP" dirty="0" smtClean="0"/>
              <a:t>08</a:t>
            </a:r>
            <a:endParaRPr kumimoji="1" lang="ja-JP" altLang="en-US" dirty="0"/>
          </a:p>
        </p:txBody>
      </p:sp>
      <p:sp>
        <p:nvSpPr>
          <p:cNvPr id="25" name="テキスト プレースホルダー 24"/>
          <p:cNvSpPr>
            <a:spLocks noGrp="1"/>
          </p:cNvSpPr>
          <p:nvPr>
            <p:ph type="body" sz="quarter" idx="28"/>
          </p:nvPr>
        </p:nvSpPr>
        <p:spPr/>
        <p:txBody>
          <a:bodyPr/>
          <a:lstStyle/>
          <a:p>
            <a:r>
              <a:rPr lang="en-US" dirty="0" smtClean="0"/>
              <a:t>U-SQL</a:t>
            </a:r>
            <a:endParaRPr lang="en-US" dirty="0"/>
          </a:p>
        </p:txBody>
      </p:sp>
      <p:sp>
        <p:nvSpPr>
          <p:cNvPr id="26" name="テキスト プレースホルダー 25"/>
          <p:cNvSpPr>
            <a:spLocks noGrp="1"/>
          </p:cNvSpPr>
          <p:nvPr>
            <p:ph type="body" sz="quarter" idx="29"/>
          </p:nvPr>
        </p:nvSpPr>
        <p:spPr/>
        <p:txBody>
          <a:bodyPr/>
          <a:lstStyle/>
          <a:p>
            <a:endParaRPr kumimoji="1" lang="ja-JP" altLang="en-US" dirty="0"/>
          </a:p>
        </p:txBody>
      </p:sp>
      <p:sp>
        <p:nvSpPr>
          <p:cNvPr id="27" name="テキスト プレースホルダー 26"/>
          <p:cNvSpPr>
            <a:spLocks noGrp="1"/>
          </p:cNvSpPr>
          <p:nvPr>
            <p:ph type="body" sz="quarter" idx="30"/>
          </p:nvPr>
        </p:nvSpPr>
        <p:spPr/>
        <p:txBody>
          <a:bodyPr/>
          <a:lstStyle/>
          <a:p>
            <a:r>
              <a:rPr lang="en-US" altLang="ja-JP" dirty="0" smtClean="0"/>
              <a:t>10</a:t>
            </a:r>
            <a:endParaRPr kumimoji="1" lang="ja-JP" altLang="en-US" dirty="0"/>
          </a:p>
        </p:txBody>
      </p:sp>
      <p:sp>
        <p:nvSpPr>
          <p:cNvPr id="28" name="テキスト プレースホルダー 27"/>
          <p:cNvSpPr>
            <a:spLocks noGrp="1"/>
          </p:cNvSpPr>
          <p:nvPr>
            <p:ph type="body" sz="quarter" idx="31"/>
          </p:nvPr>
        </p:nvSpPr>
        <p:spPr>
          <a:xfrm>
            <a:off x="4580512" y="6632566"/>
            <a:ext cx="4243448" cy="720080"/>
          </a:xfrm>
        </p:spPr>
        <p:txBody>
          <a:bodyPr/>
          <a:lstStyle/>
          <a:p>
            <a:r>
              <a:rPr lang="en-US" dirty="0" smtClean="0"/>
              <a:t>Stored </a:t>
            </a:r>
            <a:r>
              <a:rPr lang="en-US" dirty="0"/>
              <a:t>Procedure</a:t>
            </a:r>
          </a:p>
        </p:txBody>
      </p:sp>
      <p:sp>
        <p:nvSpPr>
          <p:cNvPr id="29" name="テキスト プレースホルダー 28"/>
          <p:cNvSpPr>
            <a:spLocks noGrp="1"/>
          </p:cNvSpPr>
          <p:nvPr>
            <p:ph type="body" sz="quarter" idx="32"/>
          </p:nvPr>
        </p:nvSpPr>
        <p:spPr/>
        <p:txBody>
          <a:bodyPr/>
          <a:lstStyle/>
          <a:p>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smtClean="0"/>
              <a:t>07</a:t>
            </a:r>
            <a:endParaRPr kumimoji="1" lang="ja-JP" altLang="en-US" dirty="0"/>
          </a:p>
        </p:txBody>
      </p:sp>
      <p:sp>
        <p:nvSpPr>
          <p:cNvPr id="31" name="テキスト プレースホルダー 30"/>
          <p:cNvSpPr>
            <a:spLocks noGrp="1"/>
          </p:cNvSpPr>
          <p:nvPr>
            <p:ph type="body" sz="quarter" idx="34"/>
          </p:nvPr>
        </p:nvSpPr>
        <p:spPr>
          <a:xfrm>
            <a:off x="11096241" y="6632566"/>
            <a:ext cx="5256279" cy="720080"/>
          </a:xfrm>
        </p:spPr>
        <p:txBody>
          <a:bodyPr/>
          <a:lstStyle/>
          <a:p>
            <a:r>
              <a:rPr lang="en-US" dirty="0" err="1" smtClean="0"/>
              <a:t>DotNet</a:t>
            </a:r>
            <a:endParaRPr lang="en-US" dirty="0"/>
          </a:p>
        </p:txBody>
      </p:sp>
      <p:sp>
        <p:nvSpPr>
          <p:cNvPr id="32" name="テキスト プレースホルダー 31"/>
          <p:cNvSpPr>
            <a:spLocks noGrp="1"/>
          </p:cNvSpPr>
          <p:nvPr>
            <p:ph type="body" sz="quarter" idx="35"/>
          </p:nvPr>
        </p:nvSpPr>
        <p:spPr/>
        <p:txBody>
          <a:bodyPr/>
          <a:lstStyle/>
          <a:p>
            <a:endParaRPr kumimoji="1" lang="ja-JP" altLang="en-US" dirty="0"/>
          </a:p>
        </p:txBody>
      </p:sp>
      <p:sp>
        <p:nvSpPr>
          <p:cNvPr id="33" name="テキスト プレースホルダー 32"/>
          <p:cNvSpPr>
            <a:spLocks noGrp="1"/>
          </p:cNvSpPr>
          <p:nvPr>
            <p:ph type="body" sz="quarter" idx="36"/>
          </p:nvPr>
        </p:nvSpPr>
        <p:spPr/>
        <p:txBody>
          <a:bodyPr/>
          <a:lstStyle/>
          <a:p>
            <a:r>
              <a:rPr kumimoji="1" lang="en-US" altLang="ja-JP" dirty="0" smtClean="0"/>
              <a:t>09</a:t>
            </a:r>
            <a:endParaRPr kumimoji="1" lang="ja-JP" altLang="en-US" dirty="0"/>
          </a:p>
        </p:txBody>
      </p:sp>
      <p:sp>
        <p:nvSpPr>
          <p:cNvPr id="6" name="スライド番号プレースホルダー 5"/>
          <p:cNvSpPr>
            <a:spLocks noGrp="1"/>
          </p:cNvSpPr>
          <p:nvPr>
            <p:ph type="sldNum" sz="quarter" idx="11"/>
          </p:nvPr>
        </p:nvSpPr>
        <p:spPr/>
        <p:txBody>
          <a:bodyPr/>
          <a:lstStyle/>
          <a:p>
            <a:fld id="{E6459DFB-86F3-43FA-8567-2EA6E426AE90}" type="slidenum">
              <a:rPr lang="ja-JP" altLang="en-US" smtClean="0"/>
              <a:pPr/>
              <a:t>18</a:t>
            </a:fld>
            <a:endParaRPr lang="ja-JP" altLang="en-US"/>
          </a:p>
        </p:txBody>
      </p:sp>
    </p:spTree>
    <p:extLst>
      <p:ext uri="{BB962C8B-B14F-4D97-AF65-F5344CB8AC3E}">
        <p14:creationId xmlns:p14="http://schemas.microsoft.com/office/powerpoint/2010/main" val="4226478951"/>
      </p:ext>
    </p:extLst>
  </p:cSld>
  <p:clrMapOvr>
    <a:masterClrMapping/>
  </p:clrMapOvr>
  <p:transition spd="slow" advTm="25682">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497" b="12497"/>
          <a:stretch>
            <a:fillRect/>
          </a:stretch>
        </p:blipFill>
        <p:spPr/>
      </p:pic>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r>
              <a:rPr lang="en-US" dirty="0" smtClean="0"/>
              <a:t>3</a:t>
            </a:r>
            <a:endParaRPr lang="en-US" dirty="0"/>
          </a:p>
        </p:txBody>
      </p:sp>
      <p:sp>
        <p:nvSpPr>
          <p:cNvPr id="8" name="Picture Placeholder 7"/>
          <p:cNvSpPr>
            <a:spLocks noGrp="1"/>
          </p:cNvSpPr>
          <p:nvPr>
            <p:ph type="pic" sz="quarter" idx="16"/>
          </p:nvPr>
        </p:nvSpPr>
        <p:spPr/>
      </p:sp>
      <p:sp>
        <p:nvSpPr>
          <p:cNvPr id="9" name="Text Placeholder 8"/>
          <p:cNvSpPr>
            <a:spLocks noGrp="1"/>
          </p:cNvSpPr>
          <p:nvPr>
            <p:ph type="body" sz="quarter" idx="17"/>
          </p:nvPr>
        </p:nvSpPr>
        <p:spPr/>
        <p:txBody>
          <a:bodyPr/>
          <a:lstStyle/>
          <a:p>
            <a:r>
              <a:rPr lang="en-US" dirty="0" smtClean="0"/>
              <a:t>LINKED SERVICES</a:t>
            </a:r>
            <a:endParaRPr lang="en-US" dirty="0"/>
          </a:p>
        </p:txBody>
      </p:sp>
      <p:sp>
        <p:nvSpPr>
          <p:cNvPr id="10" name="Text Placeholder 9"/>
          <p:cNvSpPr>
            <a:spLocks noGrp="1"/>
          </p:cNvSpPr>
          <p:nvPr>
            <p:ph type="body" sz="quarter" idx="18"/>
          </p:nvPr>
        </p:nvSpPr>
        <p:spPr/>
        <p:txBody>
          <a:bodyPr/>
          <a:lstStyle/>
          <a:p>
            <a:endParaRPr lang="en-US"/>
          </a:p>
        </p:txBody>
      </p:sp>
      <p:sp>
        <p:nvSpPr>
          <p:cNvPr id="11" name="Text Placeholder 10"/>
          <p:cNvSpPr>
            <a:spLocks noGrp="1"/>
          </p:cNvSpPr>
          <p:nvPr>
            <p:ph type="body" sz="quarter" idx="19"/>
          </p:nvPr>
        </p:nvSpPr>
        <p:spPr/>
        <p:txBody>
          <a:bodyPr>
            <a:normAutofit fontScale="92500" lnSpcReduction="10000"/>
          </a:bodyPr>
          <a:lstStyle/>
          <a:p>
            <a:endParaRPr lang="en-US"/>
          </a:p>
        </p:txBody>
      </p:sp>
    </p:spTree>
    <p:extLst>
      <p:ext uri="{BB962C8B-B14F-4D97-AF65-F5344CB8AC3E}">
        <p14:creationId xmlns:p14="http://schemas.microsoft.com/office/powerpoint/2010/main" val="350762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Operationalize </a:t>
            </a:r>
            <a:r>
              <a:rPr lang="en-US" dirty="0" smtClean="0"/>
              <a:t>End-to-End</a:t>
            </a:r>
            <a:endParaRPr kumimoji="1" lang="ja-JP" altLang="en-US" dirty="0"/>
          </a:p>
        </p:txBody>
      </p:sp>
      <p:sp>
        <p:nvSpPr>
          <p:cNvPr id="6" name="サブタイトル 5"/>
          <p:cNvSpPr>
            <a:spLocks noGrp="1"/>
          </p:cNvSpPr>
          <p:nvPr>
            <p:ph type="subTitle" idx="1"/>
          </p:nvPr>
        </p:nvSpPr>
        <p:spPr/>
        <p:txBody>
          <a:bodyPr/>
          <a:lstStyle/>
          <a:p>
            <a:r>
              <a:rPr lang="en-US" altLang="ja-JP" dirty="0"/>
              <a:t>Slava Kokaev</a:t>
            </a:r>
            <a:br>
              <a:rPr lang="en-US" altLang="ja-JP" dirty="0"/>
            </a:br>
            <a:r>
              <a:rPr lang="en-US" altLang="ja-JP" dirty="0"/>
              <a:t>Boston Business Intelligence User Group</a:t>
            </a:r>
            <a:endParaRPr lang="ja-JP" altLang="en-US" dirty="0"/>
          </a:p>
          <a:p>
            <a:endParaRPr kumimoji="1" lang="ja-JP" altLang="en-US" dirty="0"/>
          </a:p>
        </p:txBody>
      </p:sp>
      <p:sp>
        <p:nvSpPr>
          <p:cNvPr id="7" name="テキスト プレースホルダー 6"/>
          <p:cNvSpPr>
            <a:spLocks noGrp="1"/>
          </p:cNvSpPr>
          <p:nvPr>
            <p:ph type="body" sz="quarter" idx="10"/>
          </p:nvPr>
        </p:nvSpPr>
        <p:spPr/>
        <p:txBody>
          <a:bodyPr/>
          <a:lstStyle/>
          <a:p>
            <a:pPr marL="914400" indent="-914400"/>
            <a:r>
              <a:rPr lang="en-US" dirty="0"/>
              <a:t>Cloud Analytics Solutions</a:t>
            </a:r>
            <a:endParaRPr lang="en-US" dirty="0"/>
          </a:p>
        </p:txBody>
      </p:sp>
    </p:spTree>
    <p:extLst>
      <p:ext uri="{BB962C8B-B14F-4D97-AF65-F5344CB8AC3E}">
        <p14:creationId xmlns:p14="http://schemas.microsoft.com/office/powerpoint/2010/main" val="39707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a:t>
            </a:r>
            <a:r>
              <a:rPr lang="en-US" dirty="0" smtClean="0">
                <a:latin typeface="Route 159 Bold" pitchFamily="50" charset="0"/>
              </a:rPr>
              <a:t>Services</a:t>
            </a:r>
            <a:endParaRPr lang="en-US" dirty="0">
              <a:latin typeface="Route 159 Bold" pitchFamily="50" charset="0"/>
            </a:endParaRPr>
          </a:p>
        </p:txBody>
      </p:sp>
      <p:sp>
        <p:nvSpPr>
          <p:cNvPr id="3" name="Footer Placeholder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Text Placeholder 3"/>
          <p:cNvSpPr>
            <a:spLocks noGrp="1"/>
          </p:cNvSpPr>
          <p:nvPr>
            <p:ph type="body" sz="quarter" idx="14"/>
          </p:nvPr>
        </p:nvSpPr>
        <p:spPr/>
        <p:txBody>
          <a:bodyPr/>
          <a:lstStyle/>
          <a:p>
            <a:r>
              <a:rPr lang="en-US" dirty="0"/>
              <a:t>Linked services define the information needed for Data Factory to connect to external resources (Examples: Azure Storage, on-premises SQL Server, Azure HDInsight). </a:t>
            </a:r>
          </a:p>
        </p:txBody>
      </p:sp>
      <p:sp>
        <p:nvSpPr>
          <p:cNvPr id="5" name="Slide Number Placeholder 4"/>
          <p:cNvSpPr>
            <a:spLocks noGrp="1"/>
          </p:cNvSpPr>
          <p:nvPr>
            <p:ph type="sldNum" sz="quarter" idx="4"/>
          </p:nvPr>
        </p:nvSpPr>
        <p:spPr/>
        <p:txBody>
          <a:bodyPr/>
          <a:lstStyle/>
          <a:p>
            <a:fld id="{E6459DFB-86F3-43FA-8567-2EA6E426AE90}" type="slidenum">
              <a:rPr lang="ja-JP" altLang="en-US" smtClean="0"/>
              <a:pPr/>
              <a:t>20</a:t>
            </a:fld>
            <a:endParaRPr lang="ja-JP" altLang="en-US"/>
          </a:p>
        </p:txBody>
      </p:sp>
    </p:spTree>
    <p:extLst>
      <p:ext uri="{BB962C8B-B14F-4D97-AF65-F5344CB8AC3E}">
        <p14:creationId xmlns:p14="http://schemas.microsoft.com/office/powerpoint/2010/main" val="4211922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a:t>
            </a:r>
            <a:r>
              <a:rPr lang="en-US" dirty="0">
                <a:solidFill>
                  <a:schemeClr val="accent1"/>
                </a:solidFill>
                <a:latin typeface="Route 159 Bold" pitchFamily="50" charset="0"/>
              </a:rPr>
              <a:t>Services</a:t>
            </a:r>
          </a:p>
        </p:txBody>
      </p:sp>
      <p:sp>
        <p:nvSpPr>
          <p:cNvPr id="4" name="Slide Number Placeholder 3"/>
          <p:cNvSpPr>
            <a:spLocks noGrp="1"/>
          </p:cNvSpPr>
          <p:nvPr>
            <p:ph type="sldNum" sz="quarter" idx="11"/>
          </p:nvPr>
        </p:nvSpPr>
        <p:spPr/>
        <p:txBody>
          <a:bodyPr/>
          <a:lstStyle/>
          <a:p>
            <a:fld id="{E6459DFB-86F3-43FA-8567-2EA6E426AE90}" type="slidenum">
              <a:rPr lang="ja-JP" altLang="en-US" smtClean="0"/>
              <a:pPr/>
              <a:t>21</a:t>
            </a:fld>
            <a:endParaRPr lang="ja-JP" altLang="en-US"/>
          </a:p>
        </p:txBody>
      </p:sp>
      <p:sp>
        <p:nvSpPr>
          <p:cNvPr id="5" name="Text Placeholder 4"/>
          <p:cNvSpPr>
            <a:spLocks noGrp="1"/>
          </p:cNvSpPr>
          <p:nvPr>
            <p:ph type="body" sz="quarter" idx="13"/>
          </p:nvPr>
        </p:nvSpPr>
        <p:spPr/>
        <p:txBody>
          <a:bodyPr>
            <a:normAutofit fontScale="92500" lnSpcReduction="20000"/>
          </a:bodyPr>
          <a:lstStyle/>
          <a:p>
            <a:r>
              <a:rPr lang="en-US" altLang="en-US" i="0" dirty="0"/>
              <a:t>Linked services are used for two purposes in Data Factory:</a:t>
            </a:r>
            <a:endParaRPr lang="en-US" dirty="0"/>
          </a:p>
        </p:txBody>
      </p:sp>
      <p:sp>
        <p:nvSpPr>
          <p:cNvPr id="6" name="Text Placeholder 5"/>
          <p:cNvSpPr>
            <a:spLocks noGrp="1"/>
          </p:cNvSpPr>
          <p:nvPr>
            <p:ph type="body" sz="quarter" idx="15"/>
          </p:nvPr>
        </p:nvSpPr>
        <p:spPr/>
        <p:txBody>
          <a:bodyPr/>
          <a:lstStyle/>
          <a:p>
            <a:r>
              <a:rPr lang="en-US" dirty="0"/>
              <a:t>To represent a </a:t>
            </a:r>
            <a:r>
              <a:rPr lang="en-US" b="1" dirty="0"/>
              <a:t>data store </a:t>
            </a:r>
          </a:p>
        </p:txBody>
      </p:sp>
      <p:sp>
        <p:nvSpPr>
          <p:cNvPr id="7" name="Text Placeholder 6"/>
          <p:cNvSpPr>
            <a:spLocks noGrp="1"/>
          </p:cNvSpPr>
          <p:nvPr>
            <p:ph type="body" sz="quarter" idx="14"/>
          </p:nvPr>
        </p:nvSpPr>
        <p:spPr/>
        <p:txBody>
          <a:bodyPr/>
          <a:lstStyle/>
          <a:p>
            <a:r>
              <a:rPr lang="en-US" dirty="0" smtClean="0"/>
              <a:t>including</a:t>
            </a:r>
            <a:r>
              <a:rPr lang="en-US" dirty="0"/>
              <a:t>, but not limited to, an on-premises SQL Server, Oracle database, file share, or an Azure Blob Storage account. </a:t>
            </a:r>
          </a:p>
        </p:txBody>
      </p:sp>
      <p:sp>
        <p:nvSpPr>
          <p:cNvPr id="8" name="Text Placeholder 7"/>
          <p:cNvSpPr>
            <a:spLocks noGrp="1"/>
          </p:cNvSpPr>
          <p:nvPr>
            <p:ph type="body" sz="quarter" idx="16"/>
          </p:nvPr>
        </p:nvSpPr>
        <p:spPr>
          <a:xfrm>
            <a:off x="10272884" y="3175508"/>
            <a:ext cx="7223250" cy="790352"/>
          </a:xfrm>
        </p:spPr>
        <p:txBody>
          <a:bodyPr/>
          <a:lstStyle/>
          <a:p>
            <a:r>
              <a:rPr lang="en-US" dirty="0"/>
              <a:t>To represent a compute resource </a:t>
            </a:r>
          </a:p>
        </p:txBody>
      </p:sp>
      <p:sp>
        <p:nvSpPr>
          <p:cNvPr id="9" name="Text Placeholder 8"/>
          <p:cNvSpPr>
            <a:spLocks noGrp="1"/>
          </p:cNvSpPr>
          <p:nvPr>
            <p:ph type="body" sz="quarter" idx="17"/>
          </p:nvPr>
        </p:nvSpPr>
        <p:spPr/>
        <p:txBody>
          <a:bodyPr/>
          <a:lstStyle/>
          <a:p>
            <a:r>
              <a:rPr lang="en-US" dirty="0" smtClean="0"/>
              <a:t>that </a:t>
            </a:r>
            <a:r>
              <a:rPr lang="en-US" dirty="0"/>
              <a:t>can host the execution of an activity. For example, the </a:t>
            </a:r>
            <a:r>
              <a:rPr lang="en-US" dirty="0" smtClean="0"/>
              <a:t>HDInsight Hive </a:t>
            </a:r>
            <a:r>
              <a:rPr lang="en-US" dirty="0"/>
              <a:t>activity runs on an HDInsight Hadoop cluster. </a:t>
            </a:r>
          </a:p>
        </p:txBody>
      </p:sp>
      <p:pic>
        <p:nvPicPr>
          <p:cNvPr id="10" name="Picture 9"/>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2493413" y="5679257"/>
            <a:ext cx="2929170" cy="292917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706919" y="5679257"/>
            <a:ext cx="2929170" cy="2929170"/>
          </a:xfrm>
          <a:prstGeom prst="rect">
            <a:avLst/>
          </a:prstGeom>
        </p:spPr>
      </p:pic>
    </p:spTree>
    <p:extLst>
      <p:ext uri="{BB962C8B-B14F-4D97-AF65-F5344CB8AC3E}">
        <p14:creationId xmlns:p14="http://schemas.microsoft.com/office/powerpoint/2010/main" val="5806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The Cloud </a:t>
            </a:r>
            <a:r>
              <a:rPr lang="en-US" dirty="0">
                <a:solidFill>
                  <a:schemeClr val="accent1"/>
                </a:solidFill>
                <a:latin typeface="Route 159 Bold" pitchFamily="50" charset="0"/>
              </a:rPr>
              <a:t>Data Source</a:t>
            </a:r>
          </a:p>
        </p:txBody>
      </p:sp>
      <p:sp>
        <p:nvSpPr>
          <p:cNvPr id="4" name="Slide Number Placeholder 3"/>
          <p:cNvSpPr>
            <a:spLocks noGrp="1"/>
          </p:cNvSpPr>
          <p:nvPr>
            <p:ph type="sldNum" sz="quarter" idx="11"/>
          </p:nvPr>
        </p:nvSpPr>
        <p:spPr/>
        <p:txBody>
          <a:bodyPr/>
          <a:lstStyle/>
          <a:p>
            <a:fld id="{E6459DFB-86F3-43FA-8567-2EA6E426AE90}" type="slidenum">
              <a:rPr lang="ja-JP" altLang="en-US" smtClean="0"/>
              <a:pPr/>
              <a:t>22</a:t>
            </a:fld>
            <a:endParaRPr lang="ja-JP" altLang="en-US"/>
          </a:p>
        </p:txBody>
      </p:sp>
      <p:sp>
        <p:nvSpPr>
          <p:cNvPr id="5" name="Text Placeholder 4"/>
          <p:cNvSpPr>
            <a:spLocks noGrp="1"/>
          </p:cNvSpPr>
          <p:nvPr>
            <p:ph type="body" sz="quarter" idx="13"/>
          </p:nvPr>
        </p:nvSpPr>
        <p:spPr/>
        <p:txBody>
          <a:bodyPr>
            <a:normAutofit fontScale="92500" lnSpcReduction="20000"/>
          </a:bodyPr>
          <a:lstStyle/>
          <a:p>
            <a:r>
              <a:rPr lang="en-US" dirty="0" smtClean="0"/>
              <a:t>Linked Services</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208" y="4282643"/>
            <a:ext cx="724060" cy="724060"/>
          </a:xfrm>
          <a:prstGeom prst="rect">
            <a:avLst/>
          </a:prstGeom>
        </p:spPr>
      </p:pic>
      <p:cxnSp>
        <p:nvCxnSpPr>
          <p:cNvPr id="13" name="Straight Connector 12"/>
          <p:cNvCxnSpPr/>
          <p:nvPr/>
        </p:nvCxnSpPr>
        <p:spPr>
          <a:xfrm>
            <a:off x="2553290" y="5327663"/>
            <a:ext cx="5822619"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9283" y="5094849"/>
            <a:ext cx="424267" cy="424267"/>
          </a:xfrm>
          <a:prstGeom prst="rect">
            <a:avLst/>
          </a:prstGeom>
        </p:spPr>
      </p:pic>
      <p:cxnSp>
        <p:nvCxnSpPr>
          <p:cNvPr id="22" name="Straight Connector 21"/>
          <p:cNvCxnSpPr/>
          <p:nvPr/>
        </p:nvCxnSpPr>
        <p:spPr>
          <a:xfrm flipH="1">
            <a:off x="9856922" y="5327663"/>
            <a:ext cx="6245818"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0669" y="4666007"/>
            <a:ext cx="1138029" cy="1138029"/>
          </a:xfrm>
          <a:prstGeom prst="rect">
            <a:avLst/>
          </a:prstGeom>
        </p:spPr>
      </p:pic>
      <p:pic>
        <p:nvPicPr>
          <p:cNvPr id="25" name="Picture 24"/>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4820049" y="4619512"/>
            <a:ext cx="925320" cy="884443"/>
          </a:xfrm>
          <a:prstGeom prst="rect">
            <a:avLst/>
          </a:prstGeom>
        </p:spPr>
      </p:pic>
      <p:pic>
        <p:nvPicPr>
          <p:cNvPr id="29" name="Picture 28"/>
          <p:cNvPicPr>
            <a:picLocks noChangeAspect="1"/>
          </p:cNvPicPr>
          <p:nvPr/>
        </p:nvPicPr>
        <p:blipFill>
          <a:blip r:embed="rId7"/>
          <a:stretch>
            <a:fillRect/>
          </a:stretch>
        </p:blipFill>
        <p:spPr>
          <a:xfrm>
            <a:off x="12407824" y="4619511"/>
            <a:ext cx="925320" cy="884443"/>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0851" y="4939334"/>
            <a:ext cx="780290" cy="780290"/>
          </a:xfrm>
          <a:prstGeom prst="rect">
            <a:avLst/>
          </a:prstGeom>
        </p:spPr>
      </p:pic>
      <p:sp>
        <p:nvSpPr>
          <p:cNvPr id="30" name="TextBox 29"/>
          <p:cNvSpPr txBox="1"/>
          <p:nvPr/>
        </p:nvSpPr>
        <p:spPr>
          <a:xfrm>
            <a:off x="1674776" y="5704126"/>
            <a:ext cx="513282" cy="400110"/>
          </a:xfrm>
          <a:prstGeom prst="rect">
            <a:avLst/>
          </a:prstGeom>
          <a:noFill/>
        </p:spPr>
        <p:txBody>
          <a:bodyPr wrap="none" rtlCol="0">
            <a:spAutoFit/>
          </a:bodyPr>
          <a:lstStyle/>
          <a:p>
            <a:r>
              <a:rPr lang="en-US" sz="2000" dirty="0" smtClean="0">
                <a:solidFill>
                  <a:schemeClr val="bg1">
                    <a:lumMod val="50000"/>
                  </a:schemeClr>
                </a:solidFill>
              </a:rPr>
              <a:t>AB</a:t>
            </a:r>
            <a:endParaRPr lang="en-US" sz="2000" dirty="0">
              <a:solidFill>
                <a:schemeClr val="bg1">
                  <a:lumMod val="50000"/>
                </a:schemeClr>
              </a:solidFill>
            </a:endParaRPr>
          </a:p>
        </p:txBody>
      </p:sp>
      <p:sp>
        <p:nvSpPr>
          <p:cNvPr id="31" name="TextBox 30"/>
          <p:cNvSpPr txBox="1"/>
          <p:nvPr/>
        </p:nvSpPr>
        <p:spPr>
          <a:xfrm>
            <a:off x="8766098" y="5494378"/>
            <a:ext cx="667170" cy="400110"/>
          </a:xfrm>
          <a:prstGeom prst="rect">
            <a:avLst/>
          </a:prstGeom>
          <a:noFill/>
        </p:spPr>
        <p:txBody>
          <a:bodyPr wrap="none" rtlCol="0">
            <a:spAutoFit/>
          </a:bodyPr>
          <a:lstStyle/>
          <a:p>
            <a:r>
              <a:rPr lang="en-US" sz="2000" dirty="0" smtClean="0">
                <a:solidFill>
                  <a:srgbClr val="00ACE2"/>
                </a:solidFill>
              </a:rPr>
              <a:t>ADF</a:t>
            </a:r>
            <a:endParaRPr lang="en-US" sz="2000" dirty="0">
              <a:solidFill>
                <a:srgbClr val="00ACE2"/>
              </a:solidFill>
            </a:endParaRPr>
          </a:p>
        </p:txBody>
      </p:sp>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353308" y="4888281"/>
            <a:ext cx="676361" cy="676361"/>
          </a:xfrm>
          <a:prstGeom prst="rect">
            <a:avLst/>
          </a:prstGeom>
        </p:spPr>
      </p:pic>
      <p:sp>
        <p:nvSpPr>
          <p:cNvPr id="32" name="TextBox 31"/>
          <p:cNvSpPr txBox="1"/>
          <p:nvPr/>
        </p:nvSpPr>
        <p:spPr>
          <a:xfrm>
            <a:off x="16399721" y="5548352"/>
            <a:ext cx="646331" cy="400110"/>
          </a:xfrm>
          <a:prstGeom prst="rect">
            <a:avLst/>
          </a:prstGeom>
          <a:noFill/>
        </p:spPr>
        <p:txBody>
          <a:bodyPr wrap="none" rtlCol="0">
            <a:spAutoFit/>
          </a:bodyPr>
          <a:lstStyle/>
          <a:p>
            <a:r>
              <a:rPr lang="en-US" sz="2000" dirty="0" smtClean="0">
                <a:solidFill>
                  <a:srgbClr val="00ACE2"/>
                </a:solidFill>
              </a:rPr>
              <a:t>DLS</a:t>
            </a:r>
            <a:endParaRPr lang="en-US" sz="2000" dirty="0">
              <a:solidFill>
                <a:srgbClr val="00ACE2"/>
              </a:solidFill>
            </a:endParaRPr>
          </a:p>
        </p:txBody>
      </p:sp>
      <p:sp>
        <p:nvSpPr>
          <p:cNvPr id="33" name="TextBox 32"/>
          <p:cNvSpPr txBox="1"/>
          <p:nvPr/>
        </p:nvSpPr>
        <p:spPr>
          <a:xfrm>
            <a:off x="4324062" y="4373423"/>
            <a:ext cx="2281074" cy="400110"/>
          </a:xfrm>
          <a:prstGeom prst="rect">
            <a:avLst/>
          </a:prstGeom>
          <a:noFill/>
        </p:spPr>
        <p:txBody>
          <a:bodyPr wrap="none" rtlCol="0">
            <a:spAutoFit/>
          </a:bodyPr>
          <a:lstStyle/>
          <a:p>
            <a:r>
              <a:rPr lang="en-US" sz="2000" dirty="0" smtClean="0">
                <a:solidFill>
                  <a:schemeClr val="bg1">
                    <a:lumMod val="50000"/>
                  </a:schemeClr>
                </a:solidFill>
              </a:rPr>
              <a:t>AB Linked Service</a:t>
            </a:r>
            <a:endParaRPr lang="en-US" sz="2000" dirty="0">
              <a:solidFill>
                <a:schemeClr val="bg1">
                  <a:lumMod val="50000"/>
                </a:schemeClr>
              </a:solidFill>
            </a:endParaRPr>
          </a:p>
        </p:txBody>
      </p:sp>
      <p:sp>
        <p:nvSpPr>
          <p:cNvPr id="34" name="TextBox 33"/>
          <p:cNvSpPr txBox="1"/>
          <p:nvPr/>
        </p:nvSpPr>
        <p:spPr>
          <a:xfrm>
            <a:off x="11772770" y="4362536"/>
            <a:ext cx="2414122" cy="400110"/>
          </a:xfrm>
          <a:prstGeom prst="rect">
            <a:avLst/>
          </a:prstGeom>
          <a:noFill/>
        </p:spPr>
        <p:txBody>
          <a:bodyPr wrap="none" rtlCol="0">
            <a:spAutoFit/>
          </a:bodyPr>
          <a:lstStyle/>
          <a:p>
            <a:r>
              <a:rPr lang="en-US" sz="2000" dirty="0" smtClean="0">
                <a:solidFill>
                  <a:srgbClr val="00ACE2"/>
                </a:solidFill>
              </a:rPr>
              <a:t>DLS Linked Service</a:t>
            </a:r>
            <a:endParaRPr lang="en-US" sz="2000" dirty="0">
              <a:solidFill>
                <a:srgbClr val="00ACE2"/>
              </a:solidFill>
            </a:endParaRPr>
          </a:p>
        </p:txBody>
      </p:sp>
    </p:spTree>
    <p:extLst>
      <p:ext uri="{BB962C8B-B14F-4D97-AF65-F5344CB8AC3E}">
        <p14:creationId xmlns:p14="http://schemas.microsoft.com/office/powerpoint/2010/main" val="2899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42"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anim calcmode="lin" valueType="num">
                                      <p:cBhvr>
                                        <p:cTn id="16" dur="1000" fill="hold"/>
                                        <p:tgtEl>
                                          <p:spTgt spid="31"/>
                                        </p:tgtEl>
                                        <p:attrNameLst>
                                          <p:attrName>ppt_x</p:attrName>
                                        </p:attrNameLst>
                                      </p:cBhvr>
                                      <p:tavLst>
                                        <p:tav tm="0">
                                          <p:val>
                                            <p:strVal val="#ppt_x"/>
                                          </p:val>
                                        </p:tav>
                                        <p:tav tm="100000">
                                          <p:val>
                                            <p:strVal val="#ppt_x"/>
                                          </p:val>
                                        </p:tav>
                                      </p:tavLst>
                                    </p:anim>
                                    <p:anim calcmode="lin" valueType="num">
                                      <p:cBhvr>
                                        <p:cTn id="1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accel="18000" decel="8200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250" fill="hold"/>
                                        <p:tgtEl>
                                          <p:spTgt spid="6"/>
                                        </p:tgtEl>
                                        <p:attrNameLst>
                                          <p:attrName>ppt_x</p:attrName>
                                        </p:attrNameLst>
                                      </p:cBhvr>
                                      <p:tavLst>
                                        <p:tav tm="0">
                                          <p:val>
                                            <p:strVal val="0-#ppt_w/2"/>
                                          </p:val>
                                        </p:tav>
                                        <p:tav tm="100000">
                                          <p:val>
                                            <p:strVal val="#ppt_x"/>
                                          </p:val>
                                        </p:tav>
                                      </p:tavLst>
                                    </p:anim>
                                    <p:anim calcmode="lin" valueType="num">
                                      <p:cBhvr additive="base">
                                        <p:cTn id="23" dur="125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accel="18000" decel="8200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1250" fill="hold"/>
                                        <p:tgtEl>
                                          <p:spTgt spid="24"/>
                                        </p:tgtEl>
                                        <p:attrNameLst>
                                          <p:attrName>ppt_x</p:attrName>
                                        </p:attrNameLst>
                                      </p:cBhvr>
                                      <p:tavLst>
                                        <p:tav tm="0">
                                          <p:val>
                                            <p:strVal val="1+#ppt_w/2"/>
                                          </p:val>
                                        </p:tav>
                                        <p:tav tm="100000">
                                          <p:val>
                                            <p:strVal val="#ppt_x"/>
                                          </p:val>
                                        </p:tav>
                                      </p:tavLst>
                                    </p:anim>
                                    <p:anim calcmode="lin" valueType="num">
                                      <p:cBhvr additive="base">
                                        <p:cTn id="27" dur="125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righ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500"/>
                                        <p:tgtEl>
                                          <p:spTgt spid="29"/>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0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87000" decel="13000" fill="hold" nodeType="clickEffect">
                                  <p:stCondLst>
                                    <p:cond delay="0"/>
                                  </p:stCondLst>
                                  <p:childTnLst>
                                    <p:animMotion origin="layout" path="M -4.71916E-6 4.93827E-6 L 0.80554 0.002 " pathEditMode="relative" rAng="0" ptsTypes="AA">
                                      <p:cBhvr>
                                        <p:cTn id="76" dur="3000" fill="hold"/>
                                        <p:tgtEl>
                                          <p:spTgt spid="17"/>
                                        </p:tgtEl>
                                        <p:attrNameLst>
                                          <p:attrName>ppt_x</p:attrName>
                                          <p:attrName>ppt_y</p:attrName>
                                        </p:attrNameLst>
                                      </p:cBhvr>
                                      <p:rCtr x="40273" y="93"/>
                                    </p:animMotion>
                                  </p:childTnLst>
                                </p:cTn>
                              </p:par>
                              <p:par>
                                <p:cTn id="77" presetID="6" presetClass="emph" presetSubtype="0" fill="hold" nodeType="withEffect">
                                  <p:stCondLst>
                                    <p:cond delay="0"/>
                                  </p:stCondLst>
                                  <p:childTnLst>
                                    <p:animScale>
                                      <p:cBhvr>
                                        <p:cTn id="78" dur="2000" fill="hold"/>
                                        <p:tgtEl>
                                          <p:spTgt spid="17"/>
                                        </p:tgtEl>
                                      </p:cBhvr>
                                      <p:by x="150000" y="150000"/>
                                    </p:animScale>
                                  </p:childTnLst>
                                </p:cTn>
                              </p:par>
                              <p:par>
                                <p:cTn id="79" presetID="6" presetClass="emph" presetSubtype="0" fill="hold" nodeType="withEffect">
                                  <p:stCondLst>
                                    <p:cond delay="1750"/>
                                  </p:stCondLst>
                                  <p:childTnLst>
                                    <p:animScale>
                                      <p:cBhvr>
                                        <p:cTn id="80" dur="2000" fill="hold"/>
                                        <p:tgtEl>
                                          <p:spTgt spid="17"/>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497" b="12497"/>
          <a:stretch>
            <a:fillRect/>
          </a:stretch>
        </p:blipFill>
        <p:spPr>
          <a:xfrm rot="10800000">
            <a:off x="0" y="0"/>
            <a:ext cx="18286413" cy="10287000"/>
          </a:xfrm>
        </p:spPr>
      </p:pic>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r>
              <a:rPr lang="en-US" dirty="0" smtClean="0"/>
              <a:t>3</a:t>
            </a:r>
            <a:endParaRPr lang="en-US" dirty="0"/>
          </a:p>
        </p:txBody>
      </p:sp>
      <p:sp>
        <p:nvSpPr>
          <p:cNvPr id="8" name="Picture Placeholder 7"/>
          <p:cNvSpPr>
            <a:spLocks noGrp="1"/>
          </p:cNvSpPr>
          <p:nvPr>
            <p:ph type="pic" sz="quarter" idx="16"/>
          </p:nvPr>
        </p:nvSpPr>
        <p:spPr/>
      </p:sp>
      <p:sp>
        <p:nvSpPr>
          <p:cNvPr id="9" name="Text Placeholder 8"/>
          <p:cNvSpPr>
            <a:spLocks noGrp="1"/>
          </p:cNvSpPr>
          <p:nvPr>
            <p:ph type="body" sz="quarter" idx="17"/>
          </p:nvPr>
        </p:nvSpPr>
        <p:spPr/>
        <p:txBody>
          <a:bodyPr/>
          <a:lstStyle/>
          <a:p>
            <a:r>
              <a:rPr lang="en-US" dirty="0" smtClean="0"/>
              <a:t>DATASETS</a:t>
            </a:r>
            <a:endParaRPr lang="en-US" dirty="0"/>
          </a:p>
        </p:txBody>
      </p:sp>
      <p:sp>
        <p:nvSpPr>
          <p:cNvPr id="10" name="Text Placeholder 9"/>
          <p:cNvSpPr>
            <a:spLocks noGrp="1"/>
          </p:cNvSpPr>
          <p:nvPr>
            <p:ph type="body" sz="quarter" idx="18"/>
          </p:nvPr>
        </p:nvSpPr>
        <p:spPr/>
        <p:txBody>
          <a:bodyPr/>
          <a:lstStyle/>
          <a:p>
            <a:endParaRPr lang="en-US"/>
          </a:p>
        </p:txBody>
      </p:sp>
      <p:sp>
        <p:nvSpPr>
          <p:cNvPr id="11" name="Text Placeholder 10"/>
          <p:cNvSpPr>
            <a:spLocks noGrp="1"/>
          </p:cNvSpPr>
          <p:nvPr>
            <p:ph type="body" sz="quarter" idx="19"/>
          </p:nvPr>
        </p:nvSpPr>
        <p:spPr/>
        <p:txBody>
          <a:bodyPr>
            <a:normAutofit fontScale="92500" lnSpcReduction="10000"/>
          </a:bodyPr>
          <a:lstStyle/>
          <a:p>
            <a:endParaRPr lang="en-US"/>
          </a:p>
        </p:txBody>
      </p:sp>
    </p:spTree>
    <p:extLst>
      <p:ext uri="{BB962C8B-B14F-4D97-AF65-F5344CB8AC3E}">
        <p14:creationId xmlns:p14="http://schemas.microsoft.com/office/powerpoint/2010/main" val="1838859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oute 159 Bold" pitchFamily="50" charset="0"/>
              </a:rPr>
              <a:t>Datasets</a:t>
            </a:r>
            <a:endParaRPr lang="en-US" dirty="0">
              <a:latin typeface="Route 159 Bold" pitchFamily="50" charset="0"/>
            </a:endParaRPr>
          </a:p>
        </p:txBody>
      </p:sp>
      <p:sp>
        <p:nvSpPr>
          <p:cNvPr id="3" name="Footer Placeholder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Text Placeholder 3"/>
          <p:cNvSpPr>
            <a:spLocks noGrp="1"/>
          </p:cNvSpPr>
          <p:nvPr>
            <p:ph type="body" sz="quarter" idx="14"/>
          </p:nvPr>
        </p:nvSpPr>
        <p:spPr>
          <a:xfrm>
            <a:off x="9156331" y="4293198"/>
            <a:ext cx="7763739" cy="3548944"/>
          </a:xfrm>
        </p:spPr>
        <p:txBody>
          <a:bodyPr>
            <a:normAutofit lnSpcReduction="10000"/>
          </a:bodyPr>
          <a:lstStyle/>
          <a:p>
            <a:r>
              <a:rPr lang="en-US" dirty="0"/>
              <a:t>Linked services link data stores to an Azure data factory. Datasets represent data structures with in the data stores. For example, an Azure Storage linked service provides connection information for Data Factory to connect to an Azure Storage account. An Azure Blob dataset specifies the blob container and folder in the Azure Blob Storage from which the pipeline should read the data. Similarly, an Azure SQL linked service provides connection information for an Azure SQL database and an Azure SQL dataset specifies the table that contains the data.</a:t>
            </a:r>
          </a:p>
        </p:txBody>
      </p:sp>
      <p:sp>
        <p:nvSpPr>
          <p:cNvPr id="5" name="Slide Number Placeholder 4"/>
          <p:cNvSpPr>
            <a:spLocks noGrp="1"/>
          </p:cNvSpPr>
          <p:nvPr>
            <p:ph type="sldNum" sz="quarter" idx="4"/>
          </p:nvPr>
        </p:nvSpPr>
        <p:spPr/>
        <p:txBody>
          <a:bodyPr/>
          <a:lstStyle/>
          <a:p>
            <a:fld id="{E6459DFB-86F3-43FA-8567-2EA6E426AE90}" type="slidenum">
              <a:rPr lang="ja-JP" altLang="en-US" smtClean="0"/>
              <a:pPr/>
              <a:t>24</a:t>
            </a:fld>
            <a:endParaRPr lang="ja-JP" altLang="en-US"/>
          </a:p>
        </p:txBody>
      </p:sp>
    </p:spTree>
    <p:extLst>
      <p:ext uri="{BB962C8B-B14F-4D97-AF65-F5344CB8AC3E}">
        <p14:creationId xmlns:p14="http://schemas.microsoft.com/office/powerpoint/2010/main" val="4046619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Picture Placeholder 7"/>
          <p:cNvSpPr>
            <a:spLocks noGrp="1"/>
          </p:cNvSpPr>
          <p:nvPr>
            <p:ph type="pic" sz="quarter" idx="16"/>
          </p:nvPr>
        </p:nvSpPr>
        <p:spPr/>
      </p:sp>
      <p:sp>
        <p:nvSpPr>
          <p:cNvPr id="9" name="Text Placeholder 8"/>
          <p:cNvSpPr>
            <a:spLocks noGrp="1"/>
          </p:cNvSpPr>
          <p:nvPr>
            <p:ph type="body" sz="quarter" idx="17"/>
          </p:nvPr>
        </p:nvSpPr>
        <p:spPr/>
        <p:txBody>
          <a:bodyPr/>
          <a:lstStyle/>
          <a:p>
            <a:r>
              <a:rPr lang="en-US" dirty="0"/>
              <a:t>Scheduling &amp; Execution</a:t>
            </a:r>
          </a:p>
        </p:txBody>
      </p:sp>
      <p:sp>
        <p:nvSpPr>
          <p:cNvPr id="10" name="Text Placeholder 9"/>
          <p:cNvSpPr>
            <a:spLocks noGrp="1"/>
          </p:cNvSpPr>
          <p:nvPr>
            <p:ph type="body" sz="quarter" idx="18"/>
          </p:nvPr>
        </p:nvSpPr>
        <p:spPr/>
        <p:txBody>
          <a:bodyPr/>
          <a:lstStyle/>
          <a:p>
            <a:endParaRPr lang="en-US"/>
          </a:p>
        </p:txBody>
      </p:sp>
      <p:sp>
        <p:nvSpPr>
          <p:cNvPr id="11" name="Text Placeholder 10"/>
          <p:cNvSpPr>
            <a:spLocks noGrp="1"/>
          </p:cNvSpPr>
          <p:nvPr>
            <p:ph type="body" sz="quarter" idx="19"/>
          </p:nvPr>
        </p:nvSpPr>
        <p:spPr/>
        <p:txBody>
          <a:bodyPr>
            <a:normAutofit fontScale="92500" lnSpcReduction="10000"/>
          </a:bodyPr>
          <a:lstStyle/>
          <a:p>
            <a:endParaRPr lang="en-US"/>
          </a:p>
        </p:txBody>
      </p:sp>
    </p:spTree>
    <p:extLst>
      <p:ext uri="{BB962C8B-B14F-4D97-AF65-F5344CB8AC3E}">
        <p14:creationId xmlns:p14="http://schemas.microsoft.com/office/powerpoint/2010/main" val="179609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slice</a:t>
            </a:r>
          </a:p>
        </p:txBody>
      </p:sp>
      <p:sp>
        <p:nvSpPr>
          <p:cNvPr id="4" name="Text Placeholder 3"/>
          <p:cNvSpPr>
            <a:spLocks noGrp="1"/>
          </p:cNvSpPr>
          <p:nvPr>
            <p:ph type="body" sz="quarter" idx="14"/>
          </p:nvPr>
        </p:nvSpPr>
        <p:spPr/>
        <p:txBody>
          <a:bodyPr/>
          <a:lstStyle/>
          <a:p>
            <a:r>
              <a:rPr lang="en-US" dirty="0">
                <a:solidFill>
                  <a:schemeClr val="accent1"/>
                </a:solidFill>
              </a:rPr>
              <a:t>A unit of data consumed and produced by an activity </a:t>
            </a:r>
            <a:r>
              <a:rPr lang="en-US" dirty="0" smtClean="0">
                <a:solidFill>
                  <a:schemeClr val="accent1"/>
                </a:solidFill>
              </a:rPr>
              <a:t>run.</a:t>
            </a:r>
            <a:endParaRPr lang="en-US" dirty="0">
              <a:solidFill>
                <a:schemeClr val="accent1"/>
              </a:solidFill>
            </a:endParaRPr>
          </a:p>
          <a:p>
            <a:r>
              <a:rPr lang="en-US" dirty="0"/>
              <a:t>Time series datasets and data slices</a:t>
            </a:r>
          </a:p>
          <a:p>
            <a:pPr marL="342900" indent="-342900">
              <a:buFont typeface="Arial" panose="020B0604020202020204" pitchFamily="34" charset="0"/>
              <a:buChar char="•"/>
            </a:pPr>
            <a:r>
              <a:rPr lang="en-US" dirty="0"/>
              <a:t>Continuous sequence of data points (E.g. sensor data and telemetry data</a:t>
            </a:r>
            <a:r>
              <a:rPr lang="en-US" dirty="0" smtClean="0"/>
              <a:t>)</a:t>
            </a:r>
            <a:endParaRPr lang="en-US" dirty="0"/>
          </a:p>
        </p:txBody>
      </p:sp>
      <p:sp>
        <p:nvSpPr>
          <p:cNvPr id="5" name="Slide Number Placeholder 4"/>
          <p:cNvSpPr>
            <a:spLocks noGrp="1"/>
          </p:cNvSpPr>
          <p:nvPr>
            <p:ph type="sldNum" sz="quarter" idx="4"/>
          </p:nvPr>
        </p:nvSpPr>
        <p:spPr/>
        <p:txBody>
          <a:bodyPr/>
          <a:lstStyle/>
          <a:p>
            <a:fld id="{E6459DFB-86F3-43FA-8567-2EA6E426AE90}" type="slidenum">
              <a:rPr lang="ja-JP" altLang="en-US" smtClean="0"/>
              <a:pPr/>
              <a:t>26</a:t>
            </a:fld>
            <a:endParaRPr lang="ja-JP" altLang="en-US"/>
          </a:p>
        </p:txBody>
      </p:sp>
    </p:spTree>
    <p:extLst>
      <p:ext uri="{BB962C8B-B14F-4D97-AF65-F5344CB8AC3E}">
        <p14:creationId xmlns:p14="http://schemas.microsoft.com/office/powerpoint/2010/main" val="541849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	</a:t>
            </a:r>
            <a:endParaRPr lang="en-US" dirty="0"/>
          </a:p>
        </p:txBody>
      </p:sp>
      <p:sp>
        <p:nvSpPr>
          <p:cNvPr id="4" name="Slide Number Placeholder 3"/>
          <p:cNvSpPr>
            <a:spLocks noGrp="1"/>
          </p:cNvSpPr>
          <p:nvPr>
            <p:ph type="sldNum" sz="quarter" idx="11"/>
          </p:nvPr>
        </p:nvSpPr>
        <p:spPr/>
        <p:txBody>
          <a:bodyPr/>
          <a:lstStyle/>
          <a:p>
            <a:fld id="{E6459DFB-86F3-43FA-8567-2EA6E426AE90}" type="slidenum">
              <a:rPr lang="ja-JP" altLang="en-US" smtClean="0"/>
              <a:pPr/>
              <a:t>27</a:t>
            </a:fld>
            <a:endParaRPr lang="ja-JP" altLang="en-US"/>
          </a:p>
        </p:txBody>
      </p:sp>
      <p:sp>
        <p:nvSpPr>
          <p:cNvPr id="5" name="Text Placeholder 4"/>
          <p:cNvSpPr>
            <a:spLocks noGrp="1"/>
          </p:cNvSpPr>
          <p:nvPr>
            <p:ph type="body" sz="quarter" idx="13"/>
          </p:nvPr>
        </p:nvSpPr>
        <p:spPr/>
        <p:txBody>
          <a:bodyPr>
            <a:normAutofit fontScale="92500" lnSpcReduction="20000"/>
          </a:bodyPr>
          <a:lstStyle/>
          <a:p>
            <a:r>
              <a:rPr lang="en-US" kern="0" dirty="0">
                <a:solidFill>
                  <a:prstClr val="black"/>
                </a:solidFill>
                <a:latin typeface="Segoe UI Light" panose="020B0502040204020203" pitchFamily="34" charset="0"/>
                <a:cs typeface="Segoe UI Light" panose="020B0502040204020203" pitchFamily="34" charset="0"/>
              </a:rPr>
              <a:t>Example</a:t>
            </a:r>
            <a:endParaRPr lang="en-US" dirty="0"/>
          </a:p>
        </p:txBody>
      </p:sp>
      <p:sp>
        <p:nvSpPr>
          <p:cNvPr id="7" name="Rectangle 6"/>
          <p:cNvSpPr/>
          <p:nvPr/>
        </p:nvSpPr>
        <p:spPr>
          <a:xfrm>
            <a:off x="379514" y="1939198"/>
            <a:ext cx="12911943" cy="3652282"/>
          </a:xfrm>
          <a:prstGeom prst="rect">
            <a:avLst/>
          </a:prstGeom>
        </p:spPr>
        <p:txBody>
          <a:bodyPr wrap="square">
            <a:spAutoFit/>
          </a:bodyPr>
          <a:lstStyle/>
          <a:p>
            <a:pPr lvl="0" defTabSz="914088">
              <a:spcBef>
                <a:spcPts val="1400"/>
              </a:spcBef>
            </a:pPr>
            <a:r>
              <a:rPr lang="en-US" sz="2000" kern="0" dirty="0" smtClean="0">
                <a:solidFill>
                  <a:prstClr val="black"/>
                </a:solidFill>
                <a:latin typeface="Segoe UI Light" panose="020B0502040204020203" pitchFamily="34" charset="0"/>
                <a:cs typeface="Segoe UI Light" panose="020B0502040204020203" pitchFamily="34" charset="0"/>
              </a:rPr>
              <a:t>:</a:t>
            </a:r>
            <a:endParaRPr lang="en-US" sz="2000" kern="0" dirty="0">
              <a:solidFill>
                <a:prstClr val="black"/>
              </a:solidFill>
              <a:latin typeface="Segoe UI Light" panose="020B0502040204020203" pitchFamily="34" charset="0"/>
              <a:cs typeface="Segoe UI Light" panose="020B0502040204020203" pitchFamily="34" charset="0"/>
            </a:endParaRPr>
          </a:p>
          <a:p>
            <a:pPr marL="457046" lvl="1" defTabSz="914088">
              <a:spcBef>
                <a:spcPts val="300"/>
              </a:spcBef>
              <a:spcAft>
                <a:spcPts val="300"/>
              </a:spcAft>
            </a:pPr>
            <a:r>
              <a:rPr lang="en-US" kern="0" dirty="0">
                <a:solidFill>
                  <a:prstClr val="black"/>
                </a:solidFill>
                <a:latin typeface="Segoe UI Light" panose="020B0502040204020203" pitchFamily="34" charset="0"/>
                <a:cs typeface="Segoe UI Light" panose="020B0502040204020203" pitchFamily="34" charset="0"/>
              </a:rPr>
              <a:t>"scheduler": {</a:t>
            </a:r>
          </a:p>
          <a:p>
            <a:pPr marL="457046" lvl="1" defTabSz="914088">
              <a:spcBef>
                <a:spcPts val="300"/>
              </a:spcBef>
              <a:spcAft>
                <a:spcPts val="300"/>
              </a:spcAft>
            </a:pPr>
            <a:r>
              <a:rPr lang="en-US" kern="0" dirty="0">
                <a:solidFill>
                  <a:prstClr val="black"/>
                </a:solidFill>
                <a:latin typeface="Segoe UI Light" panose="020B0502040204020203" pitchFamily="34" charset="0"/>
                <a:cs typeface="Segoe UI Light" panose="020B0502040204020203" pitchFamily="34" charset="0"/>
              </a:rPr>
              <a:t>   "frequency": "Hour",</a:t>
            </a:r>
          </a:p>
          <a:p>
            <a:pPr marL="457046" lvl="1" defTabSz="914088">
              <a:spcBef>
                <a:spcPts val="300"/>
              </a:spcBef>
              <a:spcAft>
                <a:spcPts val="300"/>
              </a:spcAft>
            </a:pPr>
            <a:r>
              <a:rPr lang="en-US" kern="0" dirty="0">
                <a:solidFill>
                  <a:prstClr val="black"/>
                </a:solidFill>
                <a:latin typeface="Segoe UI Light" panose="020B0502040204020203" pitchFamily="34" charset="0"/>
                <a:cs typeface="Segoe UI Light" panose="020B0502040204020203" pitchFamily="34" charset="0"/>
              </a:rPr>
              <a:t>    "interval": 1</a:t>
            </a:r>
          </a:p>
          <a:p>
            <a:pPr marL="457046" lvl="1" defTabSz="914088">
              <a:spcBef>
                <a:spcPts val="300"/>
              </a:spcBef>
              <a:spcAft>
                <a:spcPts val="300"/>
              </a:spcAft>
            </a:pPr>
            <a:r>
              <a:rPr lang="en-US" kern="0" dirty="0">
                <a:solidFill>
                  <a:prstClr val="black"/>
                </a:solidFill>
                <a:latin typeface="Segoe UI Light" panose="020B0502040204020203" pitchFamily="34" charset="0"/>
                <a:cs typeface="Segoe UI Light" panose="020B0502040204020203" pitchFamily="34" charset="0"/>
              </a:rPr>
              <a:t>}</a:t>
            </a:r>
          </a:p>
          <a:p>
            <a:pPr marL="400031" lvl="0" indent="-342900" defTabSz="914088">
              <a:spcBef>
                <a:spcPts val="1400"/>
              </a:spcBef>
              <a:buFont typeface="Arial" panose="020B0604020202020204" pitchFamily="34" charset="0"/>
              <a:buChar char="•"/>
            </a:pPr>
            <a:r>
              <a:rPr lang="en-US" sz="2000" kern="0" dirty="0">
                <a:solidFill>
                  <a:prstClr val="black"/>
                </a:solidFill>
                <a:latin typeface="Segoe UI Light" panose="020B0502040204020203" pitchFamily="34" charset="0"/>
                <a:cs typeface="Segoe UI Light" panose="020B0502040204020203" pitchFamily="34" charset="0"/>
              </a:rPr>
              <a:t>Creates a Series of Tumbling Windows (Activity Windows)</a:t>
            </a:r>
          </a:p>
          <a:p>
            <a:pPr marL="400031" lvl="0" indent="-342900" defTabSz="914088">
              <a:spcBef>
                <a:spcPts val="1400"/>
              </a:spcBef>
              <a:buFont typeface="Arial" panose="020B0604020202020204" pitchFamily="34" charset="0"/>
              <a:buChar char="•"/>
            </a:pPr>
            <a:r>
              <a:rPr lang="en-US" sz="2000" kern="0" dirty="0">
                <a:solidFill>
                  <a:prstClr val="black"/>
                </a:solidFill>
                <a:latin typeface="Segoe UI Light" panose="020B0502040204020203" pitchFamily="34" charset="0"/>
                <a:cs typeface="Segoe UI Light" panose="020B0502040204020203" pitchFamily="34" charset="0"/>
              </a:rPr>
              <a:t>Fixed-size series, non-overlapping and contiguous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542" y="5681241"/>
            <a:ext cx="8828621" cy="4299235"/>
          </a:xfrm>
          <a:prstGeom prst="rect">
            <a:avLst/>
          </a:prstGeom>
        </p:spPr>
      </p:pic>
    </p:spTree>
    <p:extLst>
      <p:ext uri="{BB962C8B-B14F-4D97-AF65-F5344CB8AC3E}">
        <p14:creationId xmlns:p14="http://schemas.microsoft.com/office/powerpoint/2010/main" val="3286658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p:txBody>
          <a:bodyPr/>
          <a:lstStyle/>
          <a:p>
            <a:r>
              <a:rPr lang="en-US" altLang="ja-JP" dirty="0"/>
              <a:t>Demo.</a:t>
            </a:r>
            <a:endParaRPr kumimoji="1" lang="ja-JP" altLang="en-US" dirty="0"/>
          </a:p>
        </p:txBody>
      </p:sp>
      <p:sp>
        <p:nvSpPr>
          <p:cNvPr id="15" name="テキスト プレースホルダー 14"/>
          <p:cNvSpPr>
            <a:spLocks noGrp="1"/>
          </p:cNvSpPr>
          <p:nvPr>
            <p:ph type="body" sz="quarter" idx="12"/>
          </p:nvPr>
        </p:nvSpPr>
        <p:spPr/>
        <p:txBody>
          <a:bodyPr/>
          <a:lstStyle/>
          <a:p>
            <a:r>
              <a:rPr lang="en-US" altLang="ja-JP" dirty="0"/>
              <a:t>Imagination means nothing without doing.</a:t>
            </a:r>
            <a:endParaRPr kumimoji="1" lang="ja-JP" altLang="en-US" dirty="0"/>
          </a:p>
        </p:txBody>
      </p:sp>
      <p:sp>
        <p:nvSpPr>
          <p:cNvPr id="18" name="テキスト プレースホルダー 17"/>
          <p:cNvSpPr>
            <a:spLocks noGrp="1"/>
          </p:cNvSpPr>
          <p:nvPr>
            <p:ph type="body" sz="quarter" idx="24"/>
          </p:nvPr>
        </p:nvSpPr>
        <p:spPr/>
        <p:txBody>
          <a:bodyPr/>
          <a:lstStyle/>
          <a:p>
            <a:endParaRPr kumimoji="1" lang="ja-JP" altLang="en-US" dirty="0"/>
          </a:p>
        </p:txBody>
      </p:sp>
      <p:sp>
        <p:nvSpPr>
          <p:cNvPr id="16" name="テキスト プレースホルダー 15"/>
          <p:cNvSpPr>
            <a:spLocks noGrp="1"/>
          </p:cNvSpPr>
          <p:nvPr>
            <p:ph type="body" sz="quarter" idx="17"/>
          </p:nvPr>
        </p:nvSpPr>
        <p:spPr/>
        <p:txBody>
          <a:bodyPr/>
          <a:lstStyle/>
          <a:p>
            <a:endParaRPr kumimoji="1" lang="ja-JP" altLang="en-US"/>
          </a:p>
        </p:txBody>
      </p:sp>
      <p:sp>
        <p:nvSpPr>
          <p:cNvPr id="17" name="テキスト プレースホルダー 16"/>
          <p:cNvSpPr>
            <a:spLocks noGrp="1"/>
          </p:cNvSpPr>
          <p:nvPr>
            <p:ph type="body" sz="quarter" idx="18"/>
          </p:nvPr>
        </p:nvSpPr>
        <p:spPr/>
        <p:txBody>
          <a:bodyPr/>
          <a:lstStyle/>
          <a:p>
            <a:endParaRPr kumimoji="1" lang="ja-JP" altLang="en-US"/>
          </a:p>
        </p:txBody>
      </p:sp>
      <p:sp>
        <p:nvSpPr>
          <p:cNvPr id="20" name="スライド番号プレースホルダー 19"/>
          <p:cNvSpPr>
            <a:spLocks noGrp="1"/>
          </p:cNvSpPr>
          <p:nvPr>
            <p:ph type="sldNum" sz="quarter" idx="11"/>
          </p:nvPr>
        </p:nvSpPr>
        <p:spPr/>
        <p:txBody>
          <a:bodyPr/>
          <a:lstStyle/>
          <a:p>
            <a:fld id="{E6459DFB-86F3-43FA-8567-2EA6E426AE90}" type="slidenum">
              <a:rPr lang="ja-JP" altLang="en-US" smtClean="0"/>
              <a:pPr/>
              <a:t>28</a:t>
            </a:fld>
            <a:endParaRPr lang="ja-JP" altLang="en-US"/>
          </a:p>
        </p:txBody>
      </p:sp>
    </p:spTree>
    <p:extLst>
      <p:ext uri="{BB962C8B-B14F-4D97-AF65-F5344CB8AC3E}">
        <p14:creationId xmlns:p14="http://schemas.microsoft.com/office/powerpoint/2010/main" val="3239486762"/>
      </p:ext>
    </p:extLst>
  </p:cSld>
  <p:clrMapOvr>
    <a:masterClrMapping/>
  </p:clrMapOvr>
  <p:transition spd="slow" advTm="3490">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ctrTitle"/>
          </p:nvPr>
        </p:nvSpPr>
        <p:spPr/>
        <p:txBody>
          <a:bodyPr/>
          <a:lstStyle/>
          <a:p>
            <a:r>
              <a:rPr kumimoji="1" lang="en-US" altLang="ja-JP" dirty="0"/>
              <a:t>Thank You!</a:t>
            </a:r>
            <a:endParaRPr kumimoji="1" lang="ja-JP" altLang="en-US" dirty="0"/>
          </a:p>
        </p:txBody>
      </p:sp>
      <p:sp>
        <p:nvSpPr>
          <p:cNvPr id="17" name="サブタイトル 16"/>
          <p:cNvSpPr>
            <a:spLocks noGrp="1"/>
          </p:cNvSpPr>
          <p:nvPr>
            <p:ph type="subTitle" idx="1"/>
          </p:nvPr>
        </p:nvSpPr>
        <p:spPr/>
        <p:txBody>
          <a:bodyPr/>
          <a:lstStyle/>
          <a:p>
            <a:endParaRPr lang="en-US" altLang="ja-JP" dirty="0"/>
          </a:p>
        </p:txBody>
      </p:sp>
      <p:sp>
        <p:nvSpPr>
          <p:cNvPr id="18" name="テキスト プレースホルダー 17"/>
          <p:cNvSpPr>
            <a:spLocks noGrp="1"/>
          </p:cNvSpPr>
          <p:nvPr>
            <p:ph type="body" sz="quarter" idx="10"/>
          </p:nvPr>
        </p:nvSpPr>
        <p:spPr/>
        <p:txBody>
          <a:bodyPr/>
          <a:lstStyle/>
          <a:p>
            <a:r>
              <a:rPr kumimoji="1" lang="en-US" altLang="ja-JP" dirty="0"/>
              <a:t>Any Questions?</a:t>
            </a:r>
            <a:endParaRPr kumimoji="1" lang="ja-JP" altLang="en-US" dirty="0"/>
          </a:p>
        </p:txBody>
      </p:sp>
    </p:spTree>
    <p:extLst>
      <p:ext uri="{BB962C8B-B14F-4D97-AF65-F5344CB8AC3E}">
        <p14:creationId xmlns:p14="http://schemas.microsoft.com/office/powerpoint/2010/main" val="3746168901"/>
      </p:ext>
    </p:extLst>
  </p:cSld>
  <p:clrMapOvr>
    <a:masterClrMapping/>
  </p:clrMapOvr>
  <mc:AlternateContent xmlns:mc="http://schemas.openxmlformats.org/markup-compatibility/2006" xmlns:p14="http://schemas.microsoft.com/office/powerpoint/2010/main">
    <mc:Choice Requires="p14">
      <p:transition spd="slow" p14:dur="1200" advTm="9607">
        <p14:flip dir="r"/>
      </p:transition>
    </mc:Choice>
    <mc:Fallback xmlns="">
      <p:transition spd="slow" advTm="9607">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t>Today’s</a:t>
            </a:r>
            <a:br>
              <a:rPr kumimoji="1" lang="en-US" altLang="ja-JP" dirty="0"/>
            </a:br>
            <a:r>
              <a:rPr kumimoji="1" lang="en-US" altLang="ja-JP" dirty="0">
                <a:solidFill>
                  <a:schemeClr val="accent1"/>
                </a:solidFill>
              </a:rPr>
              <a:t>Agenda</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lang="en-US" dirty="0"/>
              <a:t>What is Azure Data Factory?</a:t>
            </a:r>
          </a:p>
        </p:txBody>
      </p:sp>
      <p:sp>
        <p:nvSpPr>
          <p:cNvPr id="11" name="テキスト プレースホルダー 10"/>
          <p:cNvSpPr>
            <a:spLocks noGrp="1"/>
          </p:cNvSpPr>
          <p:nvPr>
            <p:ph type="body" sz="quarter" idx="16"/>
          </p:nvPr>
        </p:nvSpPr>
        <p:spPr/>
        <p:txBody>
          <a:bodyPr/>
          <a:lstStyle/>
          <a:p>
            <a:r>
              <a:rPr lang="en-US" altLang="ja-JP" dirty="0" smtClean="0"/>
              <a:t>Key capabilities </a:t>
            </a:r>
            <a:endParaRPr lang="ja-JP" altLang="en-US" dirty="0"/>
          </a:p>
        </p:txBody>
      </p:sp>
      <p:sp>
        <p:nvSpPr>
          <p:cNvPr id="12" name="テキスト プレースホルダー 11"/>
          <p:cNvSpPr>
            <a:spLocks noGrp="1"/>
          </p:cNvSpPr>
          <p:nvPr>
            <p:ph type="body" sz="quarter" idx="17"/>
          </p:nvPr>
        </p:nvSpPr>
        <p:spPr/>
        <p:txBody>
          <a:bodyPr/>
          <a:lstStyle/>
          <a:p>
            <a:r>
              <a:rPr lang="en-US" altLang="ja-JP" dirty="0" smtClean="0"/>
              <a:t>Deployment</a:t>
            </a:r>
            <a:endParaRPr kumimoji="1" lang="ja-JP" altLang="en-US" dirty="0"/>
          </a:p>
        </p:txBody>
      </p:sp>
      <p:sp>
        <p:nvSpPr>
          <p:cNvPr id="13" name="テキスト プレースホルダー 12"/>
          <p:cNvSpPr>
            <a:spLocks noGrp="1"/>
          </p:cNvSpPr>
          <p:nvPr>
            <p:ph type="body" sz="quarter" idx="18"/>
          </p:nvPr>
        </p:nvSpPr>
        <p:spPr/>
        <p:txBody>
          <a:bodyPr>
            <a:normAutofit/>
          </a:bodyPr>
          <a:lstStyle/>
          <a:p>
            <a:r>
              <a:rPr lang="en-US" i="0" dirty="0"/>
              <a:t>Performing transformations and </a:t>
            </a:r>
            <a:r>
              <a:rPr lang="en-US" i="0" dirty="0" smtClean="0"/>
              <a:t>computations</a:t>
            </a:r>
            <a:endParaRPr kumimoji="1" lang="ja-JP" altLang="en-US" dirty="0"/>
          </a:p>
        </p:txBody>
      </p:sp>
      <p:sp>
        <p:nvSpPr>
          <p:cNvPr id="14" name="テキスト プレースホルダー 13"/>
          <p:cNvSpPr>
            <a:spLocks noGrp="1"/>
          </p:cNvSpPr>
          <p:nvPr>
            <p:ph type="body" sz="quarter" idx="19"/>
          </p:nvPr>
        </p:nvSpPr>
        <p:spPr/>
        <p:txBody>
          <a:bodyPr/>
          <a:lstStyle/>
          <a:p>
            <a:r>
              <a:rPr lang="en-US" dirty="0"/>
              <a:t>Pipelines and activities</a:t>
            </a:r>
          </a:p>
        </p:txBody>
      </p:sp>
      <p:sp>
        <p:nvSpPr>
          <p:cNvPr id="15" name="テキスト プレースホルダー 14"/>
          <p:cNvSpPr>
            <a:spLocks noGrp="1"/>
          </p:cNvSpPr>
          <p:nvPr>
            <p:ph type="body" sz="quarter" idx="20"/>
          </p:nvPr>
        </p:nvSpPr>
        <p:spPr/>
        <p:txBody>
          <a:bodyPr/>
          <a:lstStyle/>
          <a:p>
            <a:r>
              <a:rPr lang="en-US" i="0" dirty="0" smtClean="0"/>
              <a:t>How to create </a:t>
            </a:r>
            <a:r>
              <a:rPr lang="en-US" i="0" dirty="0"/>
              <a:t>one or more data </a:t>
            </a:r>
            <a:r>
              <a:rPr lang="en-US" b="1" i="0" dirty="0"/>
              <a:t>pipelines</a:t>
            </a:r>
            <a:endParaRPr kumimoji="1" lang="ja-JP" altLang="en-US" dirty="0"/>
          </a:p>
        </p:txBody>
      </p:sp>
      <p:sp>
        <p:nvSpPr>
          <p:cNvPr id="16" name="テキスト プレースホルダー 15"/>
          <p:cNvSpPr>
            <a:spLocks noGrp="1"/>
          </p:cNvSpPr>
          <p:nvPr>
            <p:ph type="body" sz="quarter" idx="21"/>
          </p:nvPr>
        </p:nvSpPr>
        <p:spPr/>
        <p:txBody>
          <a:bodyPr/>
          <a:lstStyle/>
          <a:p>
            <a:r>
              <a:rPr lang="en-US" dirty="0"/>
              <a:t>Linked services</a:t>
            </a:r>
          </a:p>
        </p:txBody>
      </p:sp>
      <p:sp>
        <p:nvSpPr>
          <p:cNvPr id="17" name="テキスト プレースホルダー 16"/>
          <p:cNvSpPr>
            <a:spLocks noGrp="1"/>
          </p:cNvSpPr>
          <p:nvPr>
            <p:ph type="body" sz="quarter" idx="22"/>
          </p:nvPr>
        </p:nvSpPr>
        <p:spPr/>
        <p:txBody>
          <a:bodyPr/>
          <a:lstStyle/>
          <a:p>
            <a:r>
              <a:rPr kumimoji="1" lang="en-US" altLang="ja-JP" dirty="0" smtClean="0"/>
              <a:t>Usage</a:t>
            </a:r>
            <a:endParaRPr kumimoji="1" lang="ja-JP" altLang="en-US" dirty="0"/>
          </a:p>
        </p:txBody>
      </p:sp>
      <p:sp>
        <p:nvSpPr>
          <p:cNvPr id="18" name="テキスト プレースホルダー 17"/>
          <p:cNvSpPr>
            <a:spLocks noGrp="1"/>
          </p:cNvSpPr>
          <p:nvPr>
            <p:ph type="body" sz="quarter" idx="23"/>
          </p:nvPr>
        </p:nvSpPr>
        <p:spPr/>
        <p:txBody>
          <a:bodyPr/>
          <a:lstStyle/>
          <a:p>
            <a:r>
              <a:rPr lang="en-US" dirty="0"/>
              <a:t>Datasets</a:t>
            </a:r>
          </a:p>
        </p:txBody>
      </p:sp>
      <p:sp>
        <p:nvSpPr>
          <p:cNvPr id="19" name="テキスト プレースホルダー 18"/>
          <p:cNvSpPr>
            <a:spLocks noGrp="1"/>
          </p:cNvSpPr>
          <p:nvPr>
            <p:ph type="body" sz="quarter" idx="24"/>
          </p:nvPr>
        </p:nvSpPr>
        <p:spPr/>
        <p:txBody>
          <a:bodyPr/>
          <a:lstStyle/>
          <a:p>
            <a:r>
              <a:rPr lang="en-US" altLang="ja-JP" dirty="0"/>
              <a:t>Brief introduction to event hubs</a:t>
            </a:r>
            <a:endParaRPr kumimoji="1" lang="ja-JP" altLang="en-US" dirty="0"/>
          </a:p>
        </p:txBody>
      </p:sp>
      <p:sp>
        <p:nvSpPr>
          <p:cNvPr id="20" name="テキスト プレースホルダー 19"/>
          <p:cNvSpPr>
            <a:spLocks noGrp="1"/>
          </p:cNvSpPr>
          <p:nvPr>
            <p:ph type="body" sz="quarter" idx="25"/>
          </p:nvPr>
        </p:nvSpPr>
        <p:spPr/>
        <p:txBody>
          <a:bodyPr/>
          <a:lstStyle/>
          <a:p>
            <a:r>
              <a:rPr lang="en-US" dirty="0"/>
              <a:t>S</a:t>
            </a:r>
            <a:r>
              <a:rPr lang="en-US" dirty="0" smtClean="0"/>
              <a:t>cheduling </a:t>
            </a:r>
            <a:r>
              <a:rPr lang="en-US" dirty="0"/>
              <a:t>and execution</a:t>
            </a:r>
          </a:p>
        </p:txBody>
      </p:sp>
      <p:sp>
        <p:nvSpPr>
          <p:cNvPr id="21" name="テキスト プレースホルダー 20"/>
          <p:cNvSpPr>
            <a:spLocks noGrp="1"/>
          </p:cNvSpPr>
          <p:nvPr>
            <p:ph type="body" sz="quarter" idx="26"/>
          </p:nvPr>
        </p:nvSpPr>
        <p:spPr/>
        <p:txBody>
          <a:bodyPr>
            <a:normAutofit/>
          </a:bodyPr>
          <a:lstStyle/>
          <a:p>
            <a:r>
              <a:rPr kumimoji="1" lang="en-US" altLang="ja-JP" dirty="0"/>
              <a:t> Configure, Develop  and Deploy </a:t>
            </a:r>
            <a:r>
              <a:rPr kumimoji="1" lang="en-US" altLang="ja-JP" dirty="0" smtClean="0"/>
              <a:t>Solution</a:t>
            </a:r>
            <a:endParaRPr kumimoji="1" lang="ja-JP" altLang="en-US" dirty="0"/>
          </a:p>
        </p:txBody>
      </p:sp>
      <p:sp>
        <p:nvSpPr>
          <p:cNvPr id="3" name="スライド番号プレースホルダー 2"/>
          <p:cNvSpPr>
            <a:spLocks noGrp="1"/>
          </p:cNvSpPr>
          <p:nvPr>
            <p:ph type="sldNum" sz="quarter" idx="4"/>
          </p:nvPr>
        </p:nvSpPr>
        <p:spPr/>
        <p:txBody>
          <a:bodyPr/>
          <a:lstStyle/>
          <a:p>
            <a:fld id="{E6459DFB-86F3-43FA-8567-2EA6E426AE90}" type="slidenum">
              <a:rPr lang="ja-JP" altLang="en-US" smtClean="0"/>
              <a:pPr/>
              <a:t>3</a:t>
            </a:fld>
            <a:endParaRPr lang="ja-JP" altLang="en-US"/>
          </a:p>
        </p:txBody>
      </p:sp>
    </p:spTree>
    <p:extLst>
      <p:ext uri="{BB962C8B-B14F-4D97-AF65-F5344CB8AC3E}">
        <p14:creationId xmlns:p14="http://schemas.microsoft.com/office/powerpoint/2010/main" val="1011726925"/>
      </p:ext>
    </p:extLst>
  </p:cSld>
  <p:clrMapOvr>
    <a:masterClrMapping/>
  </p:clrMapOvr>
  <p:transition spd="slow" advTm="6197">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6459DFB-86F3-43FA-8567-2EA6E426AE90}" type="slidenum">
              <a:rPr lang="ja-JP" altLang="en-US" smtClean="0"/>
              <a:pPr/>
              <a:t>4</a:t>
            </a:fld>
            <a:endParaRPr lang="ja-JP" altLang="en-US"/>
          </a:p>
        </p:txBody>
      </p:sp>
      <p:sp>
        <p:nvSpPr>
          <p:cNvPr id="4" name="Text Placeholder 3"/>
          <p:cNvSpPr>
            <a:spLocks noGrp="1"/>
          </p:cNvSpPr>
          <p:nvPr>
            <p:ph type="body" sz="quarter" idx="28"/>
          </p:nvPr>
        </p:nvSpPr>
        <p:spPr>
          <a:xfrm>
            <a:off x="3562009" y="2735836"/>
            <a:ext cx="13839601" cy="892146"/>
          </a:xfrm>
        </p:spPr>
        <p:txBody>
          <a:bodyPr/>
          <a:lstStyle/>
          <a:p>
            <a:r>
              <a:rPr lang="en-US" sz="2800" dirty="0"/>
              <a:t>Focused information to help you prepare for the </a:t>
            </a:r>
            <a:r>
              <a:rPr lang="en-US" sz="2800" dirty="0" smtClean="0"/>
              <a:t>exam</a:t>
            </a:r>
            <a:endParaRPr lang="en-US" sz="2800" dirty="0"/>
          </a:p>
        </p:txBody>
      </p:sp>
      <p:sp>
        <p:nvSpPr>
          <p:cNvPr id="5" name="Text Placeholder 4"/>
          <p:cNvSpPr>
            <a:spLocks noGrp="1"/>
          </p:cNvSpPr>
          <p:nvPr>
            <p:ph type="body" sz="quarter" idx="29"/>
          </p:nvPr>
        </p:nvSpPr>
        <p:spPr>
          <a:xfrm>
            <a:off x="3562009" y="4075614"/>
            <a:ext cx="13839601" cy="892146"/>
          </a:xfrm>
        </p:spPr>
        <p:txBody>
          <a:bodyPr/>
          <a:lstStyle/>
          <a:p>
            <a:r>
              <a:rPr lang="en-US" sz="2800" dirty="0"/>
              <a:t>Module where almost all the content is tied to one service – Azure Data </a:t>
            </a:r>
            <a:r>
              <a:rPr lang="en-US" sz="2800" dirty="0" smtClean="0"/>
              <a:t>Factory</a:t>
            </a:r>
            <a:endParaRPr lang="en-US" sz="2800" dirty="0"/>
          </a:p>
        </p:txBody>
      </p:sp>
      <p:sp>
        <p:nvSpPr>
          <p:cNvPr id="6" name="Text Placeholder 5"/>
          <p:cNvSpPr>
            <a:spLocks noGrp="1"/>
          </p:cNvSpPr>
          <p:nvPr>
            <p:ph type="body" sz="quarter" idx="31"/>
          </p:nvPr>
        </p:nvSpPr>
        <p:spPr>
          <a:xfrm>
            <a:off x="3562009" y="5415392"/>
            <a:ext cx="13839601" cy="892146"/>
          </a:xfrm>
        </p:spPr>
        <p:txBody>
          <a:bodyPr/>
          <a:lstStyle/>
          <a:p>
            <a:r>
              <a:rPr lang="en-US" sz="2800" dirty="0"/>
              <a:t>Content can be used to learn, prepare and DEMO Data Factory for your </a:t>
            </a:r>
            <a:r>
              <a:rPr lang="en-US" sz="2800" dirty="0" smtClean="0"/>
              <a:t>customers</a:t>
            </a:r>
            <a:endParaRPr lang="en-US" sz="2800" dirty="0"/>
          </a:p>
        </p:txBody>
      </p:sp>
      <p:sp>
        <p:nvSpPr>
          <p:cNvPr id="7" name="Text Placeholder 6"/>
          <p:cNvSpPr>
            <a:spLocks noGrp="1"/>
          </p:cNvSpPr>
          <p:nvPr>
            <p:ph type="body" sz="quarter" idx="33"/>
          </p:nvPr>
        </p:nvSpPr>
        <p:spPr>
          <a:xfrm>
            <a:off x="3562009" y="6755170"/>
            <a:ext cx="13839601" cy="892146"/>
          </a:xfrm>
        </p:spPr>
        <p:txBody>
          <a:bodyPr/>
          <a:lstStyle/>
          <a:p>
            <a:r>
              <a:rPr lang="en-US" sz="2800" dirty="0"/>
              <a:t>Hands-on is a MUST for this module</a:t>
            </a:r>
          </a:p>
          <a:p>
            <a:endParaRPr lang="en-US" sz="2800" dirty="0"/>
          </a:p>
        </p:txBody>
      </p:sp>
      <p:sp>
        <p:nvSpPr>
          <p:cNvPr id="8" name="Text Placeholder 7"/>
          <p:cNvSpPr>
            <a:spLocks noGrp="1"/>
          </p:cNvSpPr>
          <p:nvPr>
            <p:ph type="body" sz="quarter" idx="35"/>
          </p:nvPr>
        </p:nvSpPr>
        <p:spPr>
          <a:xfrm>
            <a:off x="3562009" y="8094948"/>
            <a:ext cx="13839601" cy="892146"/>
          </a:xfrm>
        </p:spPr>
        <p:txBody>
          <a:bodyPr/>
          <a:lstStyle/>
          <a:p>
            <a:endParaRPr lang="en-US" sz="2800" dirty="0"/>
          </a:p>
        </p:txBody>
      </p:sp>
      <p:sp>
        <p:nvSpPr>
          <p:cNvPr id="9" name="Title 8"/>
          <p:cNvSpPr>
            <a:spLocks noGrp="1"/>
          </p:cNvSpPr>
          <p:nvPr>
            <p:ph type="title"/>
          </p:nvPr>
        </p:nvSpPr>
        <p:spPr/>
        <p:txBody>
          <a:bodyPr/>
          <a:lstStyle/>
          <a:p>
            <a:r>
              <a:rPr lang="en-US" dirty="0"/>
              <a:t>Key </a:t>
            </a:r>
            <a:r>
              <a:rPr lang="en-US" dirty="0" smtClean="0"/>
              <a:t>Takeaways</a:t>
            </a:r>
            <a:endParaRPr lang="en-US" dirty="0"/>
          </a:p>
        </p:txBody>
      </p:sp>
    </p:spTree>
    <p:extLst>
      <p:ext uri="{BB962C8B-B14F-4D97-AF65-F5344CB8AC3E}">
        <p14:creationId xmlns:p14="http://schemas.microsoft.com/office/powerpoint/2010/main" val="41362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497" b="12497"/>
          <a:stretch>
            <a:fillRect/>
          </a:stretch>
        </p:blipFill>
        <p:spPr/>
      </p:pic>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a:t>
            </a:r>
            <a:endParaRPr kumimoji="1" lang="ja-JP" altLang="en-US" dirty="0"/>
          </a:p>
        </p:txBody>
      </p:sp>
      <p:sp>
        <p:nvSpPr>
          <p:cNvPr id="8" name="テキスト プレースホルダー 7"/>
          <p:cNvSpPr>
            <a:spLocks noGrp="1"/>
          </p:cNvSpPr>
          <p:nvPr>
            <p:ph type="body" sz="quarter" idx="17"/>
          </p:nvPr>
        </p:nvSpPr>
        <p:spPr/>
        <p:txBody>
          <a:bodyPr/>
          <a:lstStyle/>
          <a:p>
            <a:r>
              <a:rPr lang="en-US" altLang="ja-JP" dirty="0"/>
              <a:t>INTRODUCTION</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12" name="図プレースホルダー 11"/>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061344299"/>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図プレースホルダー 3"/>
          <p:cNvSpPr>
            <a:spLocks noGrp="1"/>
          </p:cNvSpPr>
          <p:nvPr>
            <p:ph type="pic" sz="quarter" idx="14"/>
          </p:nvPr>
        </p:nvSpPr>
        <p:spPr/>
      </p:sp>
      <p:sp>
        <p:nvSpPr>
          <p:cNvPr id="2" name="テキスト プレースホルダー 1"/>
          <p:cNvSpPr>
            <a:spLocks noGrp="1"/>
          </p:cNvSpPr>
          <p:nvPr>
            <p:ph type="body" sz="quarter" idx="16"/>
          </p:nvPr>
        </p:nvSpPr>
        <p:spPr/>
        <p:txBody>
          <a:bodyPr/>
          <a:lstStyle/>
          <a:p>
            <a:endParaRPr lang="en-US" dirty="0"/>
          </a:p>
        </p:txBody>
      </p:sp>
      <p:sp>
        <p:nvSpPr>
          <p:cNvPr id="3" name="テキスト プレースホルダー 2"/>
          <p:cNvSpPr>
            <a:spLocks noGrp="1"/>
          </p:cNvSpPr>
          <p:nvPr>
            <p:ph type="body" sz="quarter" idx="15"/>
          </p:nvPr>
        </p:nvSpPr>
        <p:spPr/>
        <p:txBody>
          <a:bodyPr/>
          <a:lstStyle/>
          <a:p>
            <a:r>
              <a:rPr lang="en-US" sz="6000" dirty="0"/>
              <a:t>Cortana Intelligence Suite</a:t>
            </a: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06" y="3024006"/>
            <a:ext cx="17441093" cy="6804837"/>
          </a:xfrm>
          <a:prstGeom prst="rect">
            <a:avLst/>
          </a:prstGeom>
        </p:spPr>
      </p:pic>
    </p:spTree>
    <p:extLst>
      <p:ext uri="{BB962C8B-B14F-4D97-AF65-F5344CB8AC3E}">
        <p14:creationId xmlns:p14="http://schemas.microsoft.com/office/powerpoint/2010/main" val="1677498255"/>
      </p:ext>
    </p:extLst>
  </p:cSld>
  <p:clrMapOvr>
    <a:masterClrMapping/>
  </p:clrMapOvr>
  <mc:AlternateContent xmlns:mc="http://schemas.openxmlformats.org/markup-compatibility/2006" xmlns:p14="http://schemas.microsoft.com/office/powerpoint/2010/main">
    <mc:Choice Requires="p14">
      <p:transition spd="slow" p14:dur="900" advTm="4800">
        <p14:warp dir="in"/>
      </p:transition>
    </mc:Choice>
    <mc:Fallback xmlns="">
      <p:transition spd="slow" advTm="48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What is </a:t>
            </a:r>
            <a:r>
              <a:rPr lang="en-US" altLang="ja-JP" dirty="0">
                <a:solidFill>
                  <a:schemeClr val="accent1"/>
                </a:solidFill>
                <a:latin typeface="Route 159 Bold" pitchFamily="50" charset="0"/>
              </a:rPr>
              <a:t>Azure Data Factory</a:t>
            </a:r>
            <a:endParaRPr kumimoji="1" lang="ja-JP" altLang="en-US" dirty="0"/>
          </a:p>
        </p:txBody>
      </p:sp>
      <p:sp>
        <p:nvSpPr>
          <p:cNvPr id="6" name="テキスト プレースホルダー 5"/>
          <p:cNvSpPr>
            <a:spLocks noGrp="1"/>
          </p:cNvSpPr>
          <p:nvPr>
            <p:ph type="body" sz="quarter" idx="13"/>
          </p:nvPr>
        </p:nvSpPr>
        <p:spPr/>
        <p:txBody>
          <a:bodyPr>
            <a:normAutofit fontScale="92500" lnSpcReduction="20000"/>
          </a:bodyPr>
          <a:lstStyle/>
          <a:p>
            <a:r>
              <a:rPr lang="en-US" altLang="ja-JP" dirty="0" smtClean="0"/>
              <a:t>Introduction </a:t>
            </a:r>
            <a:r>
              <a:rPr lang="en-US" altLang="ja-JP" dirty="0"/>
              <a:t>to Azure Data Factory Service, a data integration service in the cloud</a:t>
            </a:r>
            <a:endParaRPr lang="ja-JP" altLang="en-US" dirty="0"/>
          </a:p>
        </p:txBody>
      </p:sp>
      <p:sp>
        <p:nvSpPr>
          <p:cNvPr id="7" name="テキスト プレースホルダー 6"/>
          <p:cNvSpPr>
            <a:spLocks noGrp="1"/>
          </p:cNvSpPr>
          <p:nvPr>
            <p:ph type="body" sz="quarter" idx="15"/>
          </p:nvPr>
        </p:nvSpPr>
        <p:spPr/>
        <p:txBody>
          <a:bodyPr>
            <a:noAutofit/>
          </a:bodyPr>
          <a:lstStyle/>
          <a:p>
            <a:r>
              <a:rPr lang="en-US" sz="2800" dirty="0"/>
              <a:t>You can create </a:t>
            </a:r>
            <a:r>
              <a:rPr lang="en-US" sz="2800" b="1" dirty="0">
                <a:solidFill>
                  <a:srgbClr val="00ACE2"/>
                </a:solidFill>
              </a:rPr>
              <a:t>data integration </a:t>
            </a:r>
            <a:r>
              <a:rPr lang="en-US" sz="2800" dirty="0">
                <a:solidFill>
                  <a:srgbClr val="00ACE2"/>
                </a:solidFill>
              </a:rPr>
              <a:t>solutions</a:t>
            </a:r>
            <a:r>
              <a:rPr lang="en-US" sz="2800" dirty="0"/>
              <a:t> using the </a:t>
            </a:r>
            <a:r>
              <a:rPr lang="en-US" sz="2800" b="1" dirty="0">
                <a:solidFill>
                  <a:srgbClr val="FD497C"/>
                </a:solidFill>
              </a:rPr>
              <a:t>Data Factory </a:t>
            </a:r>
            <a:r>
              <a:rPr lang="en-US" sz="2800" dirty="0"/>
              <a:t>service that can ingest data from various data stores</a:t>
            </a:r>
            <a:r>
              <a:rPr lang="en-US" sz="2800" b="1" dirty="0">
                <a:solidFill>
                  <a:srgbClr val="87C32F"/>
                </a:solidFill>
              </a:rPr>
              <a:t>, transform/process </a:t>
            </a:r>
            <a:r>
              <a:rPr lang="en-US" sz="2800" dirty="0"/>
              <a:t>the data, and publish the result data to the data stores.</a:t>
            </a:r>
          </a:p>
        </p:txBody>
      </p:sp>
      <p:sp>
        <p:nvSpPr>
          <p:cNvPr id="8" name="テキスト プレースホルダー 7"/>
          <p:cNvSpPr>
            <a:spLocks noGrp="1"/>
          </p:cNvSpPr>
          <p:nvPr>
            <p:ph type="body" sz="quarter" idx="16"/>
          </p:nvPr>
        </p:nvSpPr>
        <p:spPr/>
        <p:txBody>
          <a:bodyPr>
            <a:normAutofit lnSpcReduction="10000"/>
          </a:bodyPr>
          <a:lstStyle/>
          <a:p>
            <a:r>
              <a:rPr lang="en-US" dirty="0"/>
              <a:t>Data Factory is a cloud-based data integration </a:t>
            </a:r>
            <a:r>
              <a:rPr lang="en-US" dirty="0" smtClean="0"/>
              <a:t>service that </a:t>
            </a:r>
            <a:r>
              <a:rPr lang="en-US" dirty="0"/>
              <a:t>orchestrates and automates the movement and transformation of data.  </a:t>
            </a:r>
            <a:endParaRPr kumimoji="1" lang="ja-JP" altLang="en-US" dirty="0"/>
          </a:p>
        </p:txBody>
      </p:sp>
      <p:sp>
        <p:nvSpPr>
          <p:cNvPr id="9" name="スライド番号プレースホルダー 8"/>
          <p:cNvSpPr>
            <a:spLocks noGrp="1"/>
          </p:cNvSpPr>
          <p:nvPr>
            <p:ph type="sldNum" sz="quarter" idx="11"/>
          </p:nvPr>
        </p:nvSpPr>
        <p:spPr/>
        <p:txBody>
          <a:bodyPr/>
          <a:lstStyle/>
          <a:p>
            <a:fld id="{E6459DFB-86F3-43FA-8567-2EA6E426AE90}" type="slidenum">
              <a:rPr lang="ja-JP" altLang="en-US" smtClean="0"/>
              <a:pPr/>
              <a:t>7</a:t>
            </a:fld>
            <a:endParaRPr lang="ja-JP" altLang="en-US"/>
          </a:p>
        </p:txBody>
      </p:sp>
      <p:pic>
        <p:nvPicPr>
          <p:cNvPr id="5" name="Picture Placeholder 4"/>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982966" y="3422833"/>
            <a:ext cx="11303446" cy="2649245"/>
          </a:xfrm>
        </p:spPr>
      </p:pic>
    </p:spTree>
    <p:extLst>
      <p:ext uri="{BB962C8B-B14F-4D97-AF65-F5344CB8AC3E}">
        <p14:creationId xmlns:p14="http://schemas.microsoft.com/office/powerpoint/2010/main" val="466740058"/>
      </p:ext>
    </p:extLst>
  </p:cSld>
  <p:clrMapOvr>
    <a:masterClrMapping/>
  </p:clrMapOvr>
  <p:transition spd="slow" advTm="6936">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rmAutofit/>
          </a:bodyPr>
          <a:lstStyle/>
          <a:p>
            <a:r>
              <a:rPr lang="en-US" altLang="ja-JP" sz="8800" dirty="0"/>
              <a:t>Azure </a:t>
            </a:r>
            <a:r>
              <a:rPr lang="en-US" altLang="ja-JP" sz="8800" dirty="0" smtClean="0"/>
              <a:t>Data </a:t>
            </a:r>
            <a:r>
              <a:rPr lang="en-US" altLang="ja-JP" sz="8800" dirty="0" smtClean="0">
                <a:solidFill>
                  <a:schemeClr val="accent5"/>
                </a:solidFill>
              </a:rPr>
              <a:t>Factory</a:t>
            </a:r>
            <a:endParaRPr kumimoji="1" lang="ja-JP" altLang="en-US" sz="8800" dirty="0"/>
          </a:p>
        </p:txBody>
      </p:sp>
      <p:sp>
        <p:nvSpPr>
          <p:cNvPr id="15" name="スライド番号プレースホルダー 14"/>
          <p:cNvSpPr>
            <a:spLocks noGrp="1"/>
          </p:cNvSpPr>
          <p:nvPr>
            <p:ph type="sldNum" sz="quarter" idx="11"/>
          </p:nvPr>
        </p:nvSpPr>
        <p:spPr/>
        <p:txBody>
          <a:bodyPr/>
          <a:lstStyle/>
          <a:p>
            <a:fld id="{E6459DFB-86F3-43FA-8567-2EA6E426AE90}" type="slidenum">
              <a:rPr lang="ja-JP" altLang="en-US" smtClean="0"/>
              <a:pPr/>
              <a:t>8</a:t>
            </a:fld>
            <a:endParaRPr lang="ja-JP" altLang="en-US"/>
          </a:p>
        </p:txBody>
      </p:sp>
      <p:sp>
        <p:nvSpPr>
          <p:cNvPr id="6" name="Text Placeholder 2"/>
          <p:cNvSpPr txBox="1">
            <a:spLocks/>
          </p:cNvSpPr>
          <p:nvPr/>
        </p:nvSpPr>
        <p:spPr bwMode="auto">
          <a:xfrm>
            <a:off x="10175656" y="794461"/>
            <a:ext cx="7224008" cy="7885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6576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17">
                      <a:schemeClr val="tx2"/>
                    </a:gs>
                    <a:gs pos="100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2400"/>
              </a:spcBef>
            </a:pPr>
            <a:r>
              <a:rPr lang="en-US" sz="4400" dirty="0" smtClean="0"/>
              <a:t>Enables enterprises </a:t>
            </a:r>
          </a:p>
          <a:p>
            <a:pPr>
              <a:lnSpc>
                <a:spcPct val="100000"/>
              </a:lnSpc>
              <a:spcBef>
                <a:spcPts val="0"/>
              </a:spcBef>
            </a:pPr>
            <a:r>
              <a:rPr lang="en-US" sz="2400" dirty="0" smtClean="0">
                <a:latin typeface="+mn-lt"/>
                <a:cs typeface="+mn-cs"/>
              </a:rPr>
              <a:t>To ingest data from multiple on-premises and cloud sources easily, and gets your data where it needs to go. Prepare and partition your data as you ingest it, or apply pre-processing steps.</a:t>
            </a:r>
          </a:p>
          <a:p>
            <a:pPr>
              <a:spcBef>
                <a:spcPts val="2400"/>
              </a:spcBef>
            </a:pPr>
            <a:r>
              <a:rPr lang="en-US" sz="4400" dirty="0"/>
              <a:t>Allows you to create data pipelines</a:t>
            </a:r>
          </a:p>
          <a:p>
            <a:pPr lvl="1"/>
            <a:r>
              <a:rPr lang="en-US" sz="2400" dirty="0"/>
              <a:t>That move and transform data, and then run the pipelines on a specified schedule (hourly, daily, weekly, etc.).  </a:t>
            </a:r>
          </a:p>
          <a:p>
            <a:pPr>
              <a:spcBef>
                <a:spcPts val="2400"/>
              </a:spcBef>
            </a:pPr>
            <a:r>
              <a:rPr lang="en-US" sz="4400" dirty="0"/>
              <a:t>Provides rich visualizations</a:t>
            </a:r>
          </a:p>
          <a:p>
            <a:pPr lvl="1"/>
            <a:r>
              <a:rPr lang="en-US" sz="2400" dirty="0"/>
              <a:t>To display the lineage and dependencies between your data pipelines, and monitor all your data pipelines from a single unified view.</a:t>
            </a:r>
          </a:p>
          <a:p>
            <a:pPr>
              <a:spcBef>
                <a:spcPts val="2400"/>
              </a:spcBef>
            </a:pPr>
            <a:r>
              <a:rPr lang="en-US" sz="4400" dirty="0" smtClean="0"/>
              <a:t>Produce </a:t>
            </a:r>
            <a:r>
              <a:rPr lang="en-US" sz="4400" dirty="0"/>
              <a:t>trusted data</a:t>
            </a:r>
          </a:p>
        </p:txBody>
      </p:sp>
    </p:spTree>
    <p:extLst>
      <p:ext uri="{BB962C8B-B14F-4D97-AF65-F5344CB8AC3E}">
        <p14:creationId xmlns:p14="http://schemas.microsoft.com/office/powerpoint/2010/main" val="3604722582"/>
      </p:ext>
    </p:extLst>
  </p:cSld>
  <p:clrMapOvr>
    <a:masterClrMapping/>
  </p:clrMapOvr>
  <p:transition spd="slow" advTm="303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a:xfrm>
            <a:off x="0"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1"/>
          </p:nvPr>
        </p:nvSpPr>
        <p:spPr>
          <a:prstGeom prst="rect">
            <a:avLst/>
          </a:prstGeom>
        </p:spPr>
        <p:txBody>
          <a:bodyPr/>
          <a:lstStyle/>
          <a:p>
            <a:fld id="{E6459DFB-86F3-43FA-8567-2EA6E426AE90}" type="slidenum">
              <a:rPr lang="ja-JP" altLang="en-US" smtClean="0"/>
              <a:pPr/>
              <a:t>9</a:t>
            </a:fld>
            <a:endParaRPr lang="ja-JP" altLang="en-US"/>
          </a:p>
        </p:txBody>
      </p:sp>
      <p:sp>
        <p:nvSpPr>
          <p:cNvPr id="6" name="円/楕円 5"/>
          <p:cNvSpPr/>
          <p:nvPr/>
        </p:nvSpPr>
        <p:spPr>
          <a:xfrm>
            <a:off x="3386520" y="2812050"/>
            <a:ext cx="4671786" cy="46717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Route 159 Light" pitchFamily="50" charset="0"/>
            </a:endParaRPr>
          </a:p>
        </p:txBody>
      </p:sp>
      <p:grpSp>
        <p:nvGrpSpPr>
          <p:cNvPr id="35" name="グループ化 34"/>
          <p:cNvGrpSpPr/>
          <p:nvPr/>
        </p:nvGrpSpPr>
        <p:grpSpPr>
          <a:xfrm>
            <a:off x="2662413" y="2087943"/>
            <a:ext cx="6120793" cy="6128257"/>
            <a:chOff x="2662413" y="2087943"/>
            <a:chExt cx="6120793" cy="6128257"/>
          </a:xfrm>
        </p:grpSpPr>
        <p:sp>
          <p:nvSpPr>
            <p:cNvPr id="34" name="円/楕円 33"/>
            <p:cNvSpPr/>
            <p:nvPr/>
          </p:nvSpPr>
          <p:spPr>
            <a:xfrm>
              <a:off x="2663206" y="2096200"/>
              <a:ext cx="6120000" cy="612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アーチ 6"/>
            <p:cNvSpPr/>
            <p:nvPr/>
          </p:nvSpPr>
          <p:spPr>
            <a:xfrm>
              <a:off x="2662413" y="2087943"/>
              <a:ext cx="6120000" cy="6120000"/>
            </a:xfrm>
            <a:prstGeom prst="blockArc">
              <a:avLst>
                <a:gd name="adj1" fmla="val 16200773"/>
                <a:gd name="adj2" fmla="val 6390399"/>
                <a:gd name="adj3" fmla="val 2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7" name="グループ化 36"/>
          <p:cNvGrpSpPr/>
          <p:nvPr/>
        </p:nvGrpSpPr>
        <p:grpSpPr>
          <a:xfrm>
            <a:off x="3022413" y="2443500"/>
            <a:ext cx="5400000" cy="5404443"/>
            <a:chOff x="3022413" y="2443500"/>
            <a:chExt cx="5400000" cy="5404443"/>
          </a:xfrm>
        </p:grpSpPr>
        <p:sp>
          <p:nvSpPr>
            <p:cNvPr id="36" name="円/楕円 35"/>
            <p:cNvSpPr/>
            <p:nvPr/>
          </p:nvSpPr>
          <p:spPr>
            <a:xfrm>
              <a:off x="3022413" y="2443500"/>
              <a:ext cx="5400000" cy="54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アーチ 7"/>
            <p:cNvSpPr/>
            <p:nvPr/>
          </p:nvSpPr>
          <p:spPr>
            <a:xfrm>
              <a:off x="3022413" y="2447943"/>
              <a:ext cx="5400000" cy="5400000"/>
            </a:xfrm>
            <a:prstGeom prst="blockArc">
              <a:avLst>
                <a:gd name="adj1" fmla="val 16200773"/>
                <a:gd name="adj2" fmla="val 4903849"/>
                <a:gd name="adj3" fmla="val 317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2" name="グループ化 31"/>
          <p:cNvGrpSpPr/>
          <p:nvPr/>
        </p:nvGrpSpPr>
        <p:grpSpPr>
          <a:xfrm>
            <a:off x="2302413" y="1727943"/>
            <a:ext cx="6840793" cy="6840000"/>
            <a:chOff x="2302413" y="1727943"/>
            <a:chExt cx="6840793" cy="6840000"/>
          </a:xfrm>
        </p:grpSpPr>
        <p:sp>
          <p:nvSpPr>
            <p:cNvPr id="31" name="円/楕円 30"/>
            <p:cNvSpPr/>
            <p:nvPr/>
          </p:nvSpPr>
          <p:spPr>
            <a:xfrm>
              <a:off x="2303206" y="1727943"/>
              <a:ext cx="6840000" cy="684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アーチ 8"/>
            <p:cNvSpPr/>
            <p:nvPr/>
          </p:nvSpPr>
          <p:spPr>
            <a:xfrm>
              <a:off x="2302413" y="1727943"/>
              <a:ext cx="6840000" cy="6840000"/>
            </a:xfrm>
            <a:prstGeom prst="blockArc">
              <a:avLst>
                <a:gd name="adj1" fmla="val 16200773"/>
                <a:gd name="adj2" fmla="val 7861112"/>
                <a:gd name="adj3" fmla="val 25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30" name="グループ化 29"/>
          <p:cNvGrpSpPr/>
          <p:nvPr/>
        </p:nvGrpSpPr>
        <p:grpSpPr>
          <a:xfrm>
            <a:off x="1942413" y="1363500"/>
            <a:ext cx="7560000" cy="7564443"/>
            <a:chOff x="1942413" y="1363500"/>
            <a:chExt cx="7560000" cy="7564443"/>
          </a:xfrm>
        </p:grpSpPr>
        <p:sp>
          <p:nvSpPr>
            <p:cNvPr id="29" name="円/楕円 28"/>
            <p:cNvSpPr/>
            <p:nvPr/>
          </p:nvSpPr>
          <p:spPr>
            <a:xfrm>
              <a:off x="1942413" y="1363500"/>
              <a:ext cx="7560000" cy="756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アーチ 9"/>
            <p:cNvSpPr/>
            <p:nvPr/>
          </p:nvSpPr>
          <p:spPr>
            <a:xfrm>
              <a:off x="1942413" y="1367943"/>
              <a:ext cx="7560000" cy="7560000"/>
            </a:xfrm>
            <a:prstGeom prst="blockArc">
              <a:avLst>
                <a:gd name="adj1" fmla="val 16200773"/>
                <a:gd name="adj2" fmla="val 8780503"/>
                <a:gd name="adj3" fmla="val 22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8" name="グループ化 27"/>
          <p:cNvGrpSpPr/>
          <p:nvPr/>
        </p:nvGrpSpPr>
        <p:grpSpPr>
          <a:xfrm>
            <a:off x="1582413" y="1003500"/>
            <a:ext cx="8280000" cy="8284443"/>
            <a:chOff x="1582413" y="1003500"/>
            <a:chExt cx="8280000" cy="8284443"/>
          </a:xfrm>
        </p:grpSpPr>
        <p:sp>
          <p:nvSpPr>
            <p:cNvPr id="27" name="円/楕円 26"/>
            <p:cNvSpPr/>
            <p:nvPr/>
          </p:nvSpPr>
          <p:spPr>
            <a:xfrm>
              <a:off x="1582413" y="1003500"/>
              <a:ext cx="8280000" cy="828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アーチ 10"/>
            <p:cNvSpPr/>
            <p:nvPr/>
          </p:nvSpPr>
          <p:spPr>
            <a:xfrm>
              <a:off x="1582413" y="1007943"/>
              <a:ext cx="8280000" cy="8280000"/>
            </a:xfrm>
            <a:prstGeom prst="blockArc">
              <a:avLst>
                <a:gd name="adj1" fmla="val 16200773"/>
                <a:gd name="adj2" fmla="val 10194044"/>
                <a:gd name="adj3" fmla="val 218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p:nvPr/>
        </p:nvGrpSpPr>
        <p:grpSpPr>
          <a:xfrm>
            <a:off x="1222413" y="647943"/>
            <a:ext cx="9000000" cy="9008257"/>
            <a:chOff x="1222413" y="647943"/>
            <a:chExt cx="9000000" cy="9008257"/>
          </a:xfrm>
        </p:grpSpPr>
        <p:sp>
          <p:nvSpPr>
            <p:cNvPr id="25" name="円/楕円 24"/>
            <p:cNvSpPr>
              <a:spLocks/>
            </p:cNvSpPr>
            <p:nvPr/>
          </p:nvSpPr>
          <p:spPr>
            <a:xfrm>
              <a:off x="1222413" y="656200"/>
              <a:ext cx="9000000" cy="90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アーチ 11"/>
            <p:cNvSpPr/>
            <p:nvPr/>
          </p:nvSpPr>
          <p:spPr>
            <a:xfrm>
              <a:off x="1222413" y="647943"/>
              <a:ext cx="9000000" cy="9000000"/>
            </a:xfrm>
            <a:prstGeom prst="blockArc">
              <a:avLst>
                <a:gd name="adj1" fmla="val 16200773"/>
                <a:gd name="adj2" fmla="val 11807975"/>
                <a:gd name="adj3" fmla="val 19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 name="テキスト ボックス 12"/>
          <p:cNvSpPr txBox="1"/>
          <p:nvPr/>
        </p:nvSpPr>
        <p:spPr>
          <a:xfrm>
            <a:off x="3664673" y="545068"/>
            <a:ext cx="1972015" cy="369332"/>
          </a:xfrm>
          <a:prstGeom prst="rect">
            <a:avLst/>
          </a:prstGeom>
          <a:noFill/>
        </p:spPr>
        <p:txBody>
          <a:bodyPr wrap="none" rtlCol="0" anchor="ctr">
            <a:spAutoFit/>
          </a:bodyPr>
          <a:lstStyle/>
          <a:p>
            <a:pPr algn="r"/>
            <a:r>
              <a:rPr lang="en-US" altLang="ja-JP" sz="1800" dirty="0" smtClean="0">
                <a:solidFill>
                  <a:schemeClr val="accent1">
                    <a:lumMod val="40000"/>
                    <a:lumOff val="60000"/>
                  </a:schemeClr>
                </a:solidFill>
                <a:latin typeface="Route 159 SemiBold" pitchFamily="50" charset="0"/>
              </a:rPr>
              <a:t>Data enrichment</a:t>
            </a:r>
            <a:endParaRPr kumimoji="1" lang="ja-JP" altLang="en-US" sz="1800" dirty="0">
              <a:solidFill>
                <a:schemeClr val="accent1">
                  <a:lumMod val="40000"/>
                  <a:lumOff val="60000"/>
                </a:schemeClr>
              </a:solidFill>
              <a:latin typeface="Route 159 SemiBold" pitchFamily="50" charset="0"/>
            </a:endParaRPr>
          </a:p>
        </p:txBody>
      </p:sp>
      <p:sp>
        <p:nvSpPr>
          <p:cNvPr id="14" name="テキスト ボックス 13"/>
          <p:cNvSpPr txBox="1"/>
          <p:nvPr/>
        </p:nvSpPr>
        <p:spPr>
          <a:xfrm>
            <a:off x="3836194" y="1265158"/>
            <a:ext cx="1800494" cy="369332"/>
          </a:xfrm>
          <a:prstGeom prst="rect">
            <a:avLst/>
          </a:prstGeom>
          <a:noFill/>
        </p:spPr>
        <p:txBody>
          <a:bodyPr wrap="none" rtlCol="0" anchor="ctr">
            <a:spAutoFit/>
          </a:bodyPr>
          <a:lstStyle/>
          <a:p>
            <a:pPr algn="r"/>
            <a:r>
              <a:rPr lang="en-US" altLang="ja-JP" sz="1800" dirty="0" smtClean="0">
                <a:solidFill>
                  <a:srgbClr val="FD497C"/>
                </a:solidFill>
                <a:latin typeface="Route 159 SemiBold" pitchFamily="50" charset="0"/>
              </a:rPr>
              <a:t>Data Migration</a:t>
            </a:r>
            <a:endParaRPr lang="en-US" altLang="ja-JP" sz="1800" dirty="0">
              <a:solidFill>
                <a:srgbClr val="FD497C"/>
              </a:solidFill>
              <a:latin typeface="Route 159 SemiBold" pitchFamily="50" charset="0"/>
            </a:endParaRPr>
          </a:p>
        </p:txBody>
      </p:sp>
      <p:sp>
        <p:nvSpPr>
          <p:cNvPr id="15" name="テキスト ボックス 14"/>
          <p:cNvSpPr txBox="1"/>
          <p:nvPr/>
        </p:nvSpPr>
        <p:spPr>
          <a:xfrm>
            <a:off x="3646591" y="905113"/>
            <a:ext cx="1990097" cy="369332"/>
          </a:xfrm>
          <a:prstGeom prst="rect">
            <a:avLst/>
          </a:prstGeom>
          <a:noFill/>
        </p:spPr>
        <p:txBody>
          <a:bodyPr wrap="none" rtlCol="0" anchor="ctr">
            <a:spAutoFit/>
          </a:bodyPr>
          <a:lstStyle/>
          <a:p>
            <a:pPr algn="r"/>
            <a:r>
              <a:rPr lang="en-US" altLang="ja-JP" sz="1800" dirty="0">
                <a:solidFill>
                  <a:schemeClr val="accent3">
                    <a:lumMod val="40000"/>
                    <a:lumOff val="60000"/>
                  </a:schemeClr>
                </a:solidFill>
                <a:latin typeface="Route 159 SemiBold" pitchFamily="50" charset="0"/>
              </a:rPr>
              <a:t>Data  </a:t>
            </a:r>
            <a:r>
              <a:rPr lang="en-US" altLang="ja-JP" sz="1800" dirty="0" smtClean="0">
                <a:solidFill>
                  <a:schemeClr val="accent3">
                    <a:lumMod val="40000"/>
                    <a:lumOff val="60000"/>
                  </a:schemeClr>
                </a:solidFill>
                <a:latin typeface="Route 159 SemiBold" pitchFamily="50" charset="0"/>
              </a:rPr>
              <a:t>Integration</a:t>
            </a:r>
            <a:endParaRPr lang="en-US" altLang="ja-JP" sz="1800" dirty="0">
              <a:solidFill>
                <a:schemeClr val="accent3">
                  <a:lumMod val="40000"/>
                  <a:lumOff val="60000"/>
                </a:schemeClr>
              </a:solidFill>
              <a:latin typeface="Route 159 SemiBold" pitchFamily="50" charset="0"/>
            </a:endParaRPr>
          </a:p>
        </p:txBody>
      </p:sp>
      <p:sp>
        <p:nvSpPr>
          <p:cNvPr id="16" name="テキスト ボックス 15"/>
          <p:cNvSpPr txBox="1"/>
          <p:nvPr/>
        </p:nvSpPr>
        <p:spPr>
          <a:xfrm>
            <a:off x="3234364" y="1625203"/>
            <a:ext cx="2402324" cy="369332"/>
          </a:xfrm>
          <a:prstGeom prst="rect">
            <a:avLst/>
          </a:prstGeom>
          <a:noFill/>
        </p:spPr>
        <p:txBody>
          <a:bodyPr wrap="none" rtlCol="0" anchor="ctr">
            <a:spAutoFit/>
          </a:bodyPr>
          <a:lstStyle/>
          <a:p>
            <a:pPr algn="r"/>
            <a:r>
              <a:rPr lang="en-US" altLang="ja-JP" sz="1800" dirty="0" smtClean="0">
                <a:solidFill>
                  <a:schemeClr val="accent4">
                    <a:lumMod val="40000"/>
                    <a:lumOff val="60000"/>
                  </a:schemeClr>
                </a:solidFill>
                <a:latin typeface="Route 159 SemiBold" pitchFamily="50" charset="0"/>
              </a:rPr>
              <a:t>Data Transformation</a:t>
            </a:r>
            <a:endParaRPr lang="en-US" altLang="ja-JP" sz="1800" dirty="0">
              <a:solidFill>
                <a:schemeClr val="accent4">
                  <a:lumMod val="40000"/>
                  <a:lumOff val="60000"/>
                </a:schemeClr>
              </a:solidFill>
              <a:latin typeface="Route 159 SemiBold" pitchFamily="50" charset="0"/>
            </a:endParaRPr>
          </a:p>
        </p:txBody>
      </p:sp>
      <p:sp>
        <p:nvSpPr>
          <p:cNvPr id="17" name="テキスト ボックス 16"/>
          <p:cNvSpPr txBox="1"/>
          <p:nvPr/>
        </p:nvSpPr>
        <p:spPr>
          <a:xfrm>
            <a:off x="3846967" y="1985248"/>
            <a:ext cx="1789721" cy="369332"/>
          </a:xfrm>
          <a:prstGeom prst="rect">
            <a:avLst/>
          </a:prstGeom>
          <a:noFill/>
        </p:spPr>
        <p:txBody>
          <a:bodyPr wrap="none" rtlCol="0" anchor="ctr">
            <a:spAutoFit/>
          </a:bodyPr>
          <a:lstStyle/>
          <a:p>
            <a:pPr algn="r"/>
            <a:r>
              <a:rPr lang="en-US" altLang="ja-JP" sz="1800" dirty="0" smtClean="0">
                <a:solidFill>
                  <a:schemeClr val="accent5">
                    <a:lumMod val="40000"/>
                    <a:lumOff val="60000"/>
                  </a:schemeClr>
                </a:solidFill>
                <a:latin typeface="Route 159 SemiBold" pitchFamily="50" charset="0"/>
              </a:rPr>
              <a:t>Data Cleansing</a:t>
            </a:r>
            <a:endParaRPr kumimoji="1" lang="ja-JP" altLang="en-US" sz="1800" dirty="0">
              <a:solidFill>
                <a:schemeClr val="accent5">
                  <a:lumMod val="40000"/>
                  <a:lumOff val="60000"/>
                </a:schemeClr>
              </a:solidFill>
              <a:latin typeface="Route 159 SemiBold" pitchFamily="50" charset="0"/>
            </a:endParaRPr>
          </a:p>
        </p:txBody>
      </p:sp>
      <p:sp>
        <p:nvSpPr>
          <p:cNvPr id="18" name="テキスト ボックス 17"/>
          <p:cNvSpPr txBox="1"/>
          <p:nvPr/>
        </p:nvSpPr>
        <p:spPr>
          <a:xfrm>
            <a:off x="4071643" y="2345293"/>
            <a:ext cx="1565045" cy="369332"/>
          </a:xfrm>
          <a:prstGeom prst="rect">
            <a:avLst/>
          </a:prstGeom>
          <a:noFill/>
        </p:spPr>
        <p:txBody>
          <a:bodyPr wrap="none" rtlCol="0" anchor="ctr">
            <a:spAutoFit/>
          </a:bodyPr>
          <a:lstStyle/>
          <a:p>
            <a:pPr algn="r"/>
            <a:r>
              <a:rPr lang="en-US" altLang="ja-JP" sz="1800" dirty="0" err="1" smtClean="0">
                <a:solidFill>
                  <a:schemeClr val="accent6">
                    <a:lumMod val="40000"/>
                    <a:lumOff val="60000"/>
                  </a:schemeClr>
                </a:solidFill>
                <a:latin typeface="Route 159 SemiBold" pitchFamily="50" charset="0"/>
              </a:rPr>
              <a:t>IoT</a:t>
            </a:r>
            <a:r>
              <a:rPr lang="en-US" altLang="ja-JP" sz="1800" dirty="0" smtClean="0">
                <a:solidFill>
                  <a:schemeClr val="accent6">
                    <a:lumMod val="40000"/>
                    <a:lumOff val="60000"/>
                  </a:schemeClr>
                </a:solidFill>
                <a:latin typeface="Route 159 SemiBold" pitchFamily="50" charset="0"/>
              </a:rPr>
              <a:t> </a:t>
            </a:r>
            <a:r>
              <a:rPr lang="en-US" altLang="ja-JP" sz="1800" dirty="0">
                <a:solidFill>
                  <a:schemeClr val="accent6">
                    <a:lumMod val="40000"/>
                    <a:lumOff val="60000"/>
                  </a:schemeClr>
                </a:solidFill>
                <a:latin typeface="Route 159 SemiBold" pitchFamily="50" charset="0"/>
              </a:rPr>
              <a:t>Analytics</a:t>
            </a:r>
            <a:endParaRPr kumimoji="1" lang="ja-JP" altLang="en-US" sz="1800" dirty="0">
              <a:solidFill>
                <a:schemeClr val="accent6">
                  <a:lumMod val="40000"/>
                  <a:lumOff val="60000"/>
                </a:schemeClr>
              </a:solidFill>
              <a:latin typeface="Route 159 SemiBold" pitchFamily="50" charset="0"/>
            </a:endParaRPr>
          </a:p>
        </p:txBody>
      </p:sp>
      <p:sp>
        <p:nvSpPr>
          <p:cNvPr id="20" name="タイトル 10"/>
          <p:cNvSpPr txBox="1">
            <a:spLocks/>
          </p:cNvSpPr>
          <p:nvPr/>
        </p:nvSpPr>
        <p:spPr>
          <a:xfrm>
            <a:off x="10550770" y="759653"/>
            <a:ext cx="7188590" cy="4215032"/>
          </a:xfrm>
          <a:prstGeom prst="rect">
            <a:avLst/>
          </a:prstGeom>
        </p:spPr>
        <p:txBody>
          <a:bodyPr anchor="b"/>
          <a:lst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a:lstStyle>
          <a:p>
            <a:r>
              <a:rPr lang="en-US" altLang="ja-JP" dirty="0">
                <a:solidFill>
                  <a:schemeClr val="bg1"/>
                </a:solidFill>
              </a:rPr>
              <a:t>What can </a:t>
            </a:r>
            <a:r>
              <a:rPr lang="en-US" altLang="ja-JP" dirty="0">
                <a:solidFill>
                  <a:srgbClr val="00ACE2"/>
                </a:solidFill>
              </a:rPr>
              <a:t>We</a:t>
            </a:r>
            <a:r>
              <a:rPr lang="en-US" altLang="ja-JP" dirty="0">
                <a:solidFill>
                  <a:schemeClr val="bg1"/>
                </a:solidFill>
              </a:rPr>
              <a:t> use </a:t>
            </a:r>
            <a:r>
              <a:rPr lang="en-US" altLang="ja-JP" dirty="0" smtClean="0">
                <a:solidFill>
                  <a:schemeClr val="bg1"/>
                </a:solidFill>
              </a:rPr>
              <a:t>Data Factory for</a:t>
            </a:r>
            <a:r>
              <a:rPr lang="en-US" altLang="ja-JP" dirty="0">
                <a:solidFill>
                  <a:schemeClr val="bg1"/>
                </a:solidFill>
              </a:rPr>
              <a:t>?</a:t>
            </a:r>
            <a:endParaRPr lang="ja-JP" altLang="en-US" dirty="0">
              <a:solidFill>
                <a:schemeClr val="bg1"/>
              </a:solidFill>
            </a:endParaRPr>
          </a:p>
        </p:txBody>
      </p:sp>
      <p:sp>
        <p:nvSpPr>
          <p:cNvPr id="21" name="テキスト プレースホルダー 18"/>
          <p:cNvSpPr txBox="1">
            <a:spLocks/>
          </p:cNvSpPr>
          <p:nvPr/>
        </p:nvSpPr>
        <p:spPr>
          <a:xfrm>
            <a:off x="10592974" y="5358963"/>
            <a:ext cx="6865032" cy="4288980"/>
          </a:xfrm>
          <a:prstGeom prst="rect">
            <a:avLst/>
          </a:prstGeom>
        </p:spPr>
        <p:txBody>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sz="2000" dirty="0"/>
              <a:t>Use it to </a:t>
            </a:r>
            <a:r>
              <a:rPr lang="en-US" sz="2000" b="1" dirty="0">
                <a:solidFill>
                  <a:srgbClr val="87C32F"/>
                </a:solidFill>
              </a:rPr>
              <a:t>ingest data </a:t>
            </a:r>
            <a:r>
              <a:rPr lang="en-US" sz="2000" dirty="0"/>
              <a:t>from multiple on-premises and cloud </a:t>
            </a:r>
            <a:r>
              <a:rPr lang="en-US" sz="2000" dirty="0" smtClean="0"/>
              <a:t>sources.</a:t>
            </a:r>
          </a:p>
          <a:p>
            <a:r>
              <a:rPr lang="en-US" sz="2000" dirty="0"/>
              <a:t>Schedule, orchestrate, and manage the </a:t>
            </a:r>
            <a:r>
              <a:rPr lang="en-US" sz="2000" b="1" dirty="0">
                <a:solidFill>
                  <a:srgbClr val="FD497C"/>
                </a:solidFill>
              </a:rPr>
              <a:t>data transformation </a:t>
            </a:r>
            <a:r>
              <a:rPr lang="en-US" sz="2000" dirty="0"/>
              <a:t>and analysis process</a:t>
            </a:r>
            <a:r>
              <a:rPr lang="en-US" sz="2000" dirty="0" smtClean="0"/>
              <a:t>.</a:t>
            </a:r>
          </a:p>
          <a:p>
            <a:r>
              <a:rPr lang="en-US" sz="2000" dirty="0"/>
              <a:t> </a:t>
            </a:r>
            <a:r>
              <a:rPr lang="en-US" sz="2000" dirty="0" smtClean="0"/>
              <a:t>Transform </a:t>
            </a:r>
            <a:r>
              <a:rPr lang="en-US" sz="2000" dirty="0"/>
              <a:t>raw data into finished or shaped data that's </a:t>
            </a:r>
            <a:r>
              <a:rPr lang="en-US" sz="2000" b="1" dirty="0">
                <a:solidFill>
                  <a:srgbClr val="00ACE2"/>
                </a:solidFill>
              </a:rPr>
              <a:t>ready for consumption </a:t>
            </a:r>
            <a:r>
              <a:rPr lang="en-US" sz="2000" dirty="0"/>
              <a:t>by BI tools or </a:t>
            </a:r>
            <a:r>
              <a:rPr lang="en-US" sz="2000" dirty="0" smtClean="0"/>
              <a:t> </a:t>
            </a:r>
            <a:r>
              <a:rPr lang="en-US" sz="2000" dirty="0"/>
              <a:t>by your on-premises or cloud applications and services.</a:t>
            </a:r>
          </a:p>
          <a:p>
            <a:r>
              <a:rPr lang="en-US" altLang="ja-JP" sz="2000" dirty="0" smtClean="0"/>
              <a:t>Manage </a:t>
            </a:r>
            <a:r>
              <a:rPr lang="en-US" altLang="ja-JP" sz="2000" dirty="0"/>
              <a:t>your entire network of </a:t>
            </a:r>
            <a:r>
              <a:rPr lang="en-US" altLang="ja-JP" sz="2000" b="1" dirty="0">
                <a:solidFill>
                  <a:srgbClr val="FFA513"/>
                </a:solidFill>
              </a:rPr>
              <a:t>data pipelines </a:t>
            </a:r>
            <a:r>
              <a:rPr lang="en-US" altLang="ja-JP" sz="2000" dirty="0"/>
              <a:t>at a glance to identify issues and take action</a:t>
            </a:r>
            <a:endParaRPr lang="en-US" altLang="ja-JP" sz="2000" b="1" dirty="0">
              <a:solidFill>
                <a:srgbClr val="FD497C"/>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795" y="3866749"/>
            <a:ext cx="2528639" cy="2528639"/>
          </a:xfrm>
          <a:prstGeom prst="rect">
            <a:avLst/>
          </a:prstGeom>
        </p:spPr>
      </p:pic>
    </p:spTree>
    <p:extLst>
      <p:ext uri="{BB962C8B-B14F-4D97-AF65-F5344CB8AC3E}">
        <p14:creationId xmlns:p14="http://schemas.microsoft.com/office/powerpoint/2010/main" val="1999296218"/>
      </p:ext>
    </p:extLst>
  </p:cSld>
  <p:clrMapOvr>
    <a:masterClrMapping/>
  </p:clrMapOvr>
  <mc:AlternateContent xmlns:mc="http://schemas.openxmlformats.org/markup-compatibility/2006">
    <mc:Choice xmlns:p14="http://schemas.microsoft.com/office/powerpoint/2010/main" Requires="p14">
      <p:transition spd="slow" p14:dur="800" advTm="14751">
        <p14:flythrough/>
      </p:transition>
    </mc:Choice>
    <mc:Fallback>
      <p:transition spd="slow" advTm="147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850"/>
                            </p:stCondLst>
                            <p:childTnLst>
                              <p:par>
                                <p:cTn id="5" presetID="16" presetClass="entr" presetSubtype="37"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childTnLst>
                          </p:cTn>
                        </p:par>
                        <p:par>
                          <p:cTn id="8" fill="hold">
                            <p:stCondLst>
                              <p:cond delay="1350"/>
                            </p:stCondLst>
                            <p:childTnLst>
                              <p:par>
                                <p:cTn id="9" presetID="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ppt_w</p:attrName>
                                        </p:attrNameLst>
                                      </p:cBhvr>
                                      <p:tavLst>
                                        <p:tav tm="0" fmla="#ppt_w*sin(2.5*pi*$)">
                                          <p:val>
                                            <p:fltVal val="0"/>
                                          </p:val>
                                        </p:tav>
                                        <p:tav tm="100000">
                                          <p:val>
                                            <p:fltVal val="1"/>
                                          </p:val>
                                        </p:tav>
                                      </p:tavLst>
                                    </p:anim>
                                    <p:anim calcmode="lin" valueType="num">
                                      <p:cBhvr>
                                        <p:cTn id="17" dur="1000" fill="hold"/>
                                        <p:tgtEl>
                                          <p:spTgt spid="6"/>
                                        </p:tgtEl>
                                        <p:attrNameLst>
                                          <p:attrName>ppt_h</p:attrName>
                                        </p:attrNameLst>
                                      </p:cBhvr>
                                      <p:tavLst>
                                        <p:tav tm="0">
                                          <p:val>
                                            <p:strVal val="#ppt_h"/>
                                          </p:val>
                                        </p:tav>
                                        <p:tav tm="100000">
                                          <p:val>
                                            <p:strVal val="#ppt_h"/>
                                          </p:val>
                                        </p:tav>
                                      </p:tavLst>
                                    </p:anim>
                                  </p:childTnLst>
                                </p:cTn>
                              </p:par>
                            </p:childTnLst>
                          </p:cTn>
                        </p:par>
                        <p:par>
                          <p:cTn id="18" fill="hold">
                            <p:stCondLst>
                              <p:cond delay="235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850"/>
                            </p:stCondLst>
                            <p:childTnLst>
                              <p:par>
                                <p:cTn id="23" presetID="2" presetClass="entr" presetSubtype="3" decel="100000" fill="hold" grpId="0" nodeType="afterEffect">
                                  <p:stCondLst>
                                    <p:cond delay="0"/>
                                  </p:stCondLst>
                                  <p:iterate type="wd">
                                    <p:tmPct val="10000"/>
                                  </p:iterate>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3700"/>
                            </p:stCondLst>
                            <p:childTnLst>
                              <p:par>
                                <p:cTn id="28" presetID="22" presetClass="entr" presetSubtype="8"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500"/>
                            </p:stCondLst>
                            <p:childTnLst>
                              <p:par>
                                <p:cTn id="41" presetID="21" presetClass="entr" presetSubtype="1"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heel(1)">
                                      <p:cBhvr>
                                        <p:cTn id="43" dur="1250"/>
                                        <p:tgtEl>
                                          <p:spTgt spid="37"/>
                                        </p:tgtEl>
                                      </p:cBhvr>
                                    </p:animEffect>
                                  </p:childTnLst>
                                </p:cTn>
                              </p:par>
                            </p:childTnLst>
                          </p:cTn>
                        </p:par>
                        <p:par>
                          <p:cTn id="44" fill="hold">
                            <p:stCondLst>
                              <p:cond delay="1750"/>
                            </p:stCondLst>
                            <p:childTnLst>
                              <p:par>
                                <p:cTn id="45" presetID="2" presetClass="entr" presetSubtype="8" decel="10000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10" presetClass="entr" presetSubtype="0" fill="hold" grpId="1"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2250"/>
                            </p:stCondLst>
                            <p:childTnLst>
                              <p:par>
                                <p:cTn id="53" presetID="21" presetClass="entr" presetSubtype="1"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heel(1)">
                                      <p:cBhvr>
                                        <p:cTn id="55" dur="1250"/>
                                        <p:tgtEl>
                                          <p:spTgt spid="35"/>
                                        </p:tgtEl>
                                      </p:cBhvr>
                                    </p:animEffect>
                                  </p:childTnLst>
                                </p:cTn>
                              </p:par>
                            </p:childTnLst>
                          </p:cTn>
                        </p:par>
                        <p:par>
                          <p:cTn id="56" fill="hold">
                            <p:stCondLst>
                              <p:cond delay="3500"/>
                            </p:stCondLst>
                            <p:childTnLst>
                              <p:par>
                                <p:cTn id="57" presetID="2" presetClass="entr" presetSubtype="8" decel="10000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0-#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4000"/>
                            </p:stCondLst>
                            <p:childTnLst>
                              <p:par>
                                <p:cTn id="65" presetID="21" presetClass="entr" presetSubtype="1"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heel(1)">
                                      <p:cBhvr>
                                        <p:cTn id="67" dur="1250"/>
                                        <p:tgtEl>
                                          <p:spTgt spid="32"/>
                                        </p:tgtEl>
                                      </p:cBhvr>
                                    </p:animEffect>
                                  </p:childTnLst>
                                </p:cTn>
                              </p:par>
                            </p:childTnLst>
                          </p:cTn>
                        </p:par>
                        <p:par>
                          <p:cTn id="68" fill="hold">
                            <p:stCondLst>
                              <p:cond delay="5250"/>
                            </p:stCondLst>
                            <p:childTnLst>
                              <p:par>
                                <p:cTn id="69" presetID="2" presetClass="entr" presetSubtype="8" decel="100000"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0-#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par>
                                <p:cTn id="73" presetID="10" presetClass="entr" presetSubtype="0" fill="hold" grpId="1"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5750"/>
                            </p:stCondLst>
                            <p:childTnLst>
                              <p:par>
                                <p:cTn id="77" presetID="21" presetClass="entr" presetSubtype="1"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heel(1)">
                                      <p:cBhvr>
                                        <p:cTn id="79" dur="1250"/>
                                        <p:tgtEl>
                                          <p:spTgt spid="30"/>
                                        </p:tgtEl>
                                      </p:cBhvr>
                                    </p:animEffect>
                                  </p:childTnLst>
                                </p:cTn>
                              </p:par>
                            </p:childTnLst>
                          </p:cTn>
                        </p:par>
                        <p:par>
                          <p:cTn id="80" fill="hold">
                            <p:stCondLst>
                              <p:cond delay="7000"/>
                            </p:stCondLst>
                            <p:childTnLst>
                              <p:par>
                                <p:cTn id="81" presetID="2" presetClass="entr" presetSubtype="8" decel="100000"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0-#ppt_w/2"/>
                                          </p:val>
                                        </p:tav>
                                        <p:tav tm="100000">
                                          <p:val>
                                            <p:strVal val="#ppt_x"/>
                                          </p:val>
                                        </p:tav>
                                      </p:tavLst>
                                    </p:anim>
                                    <p:anim calcmode="lin" valueType="num">
                                      <p:cBhvr additive="base">
                                        <p:cTn id="84" dur="500" fill="hold"/>
                                        <p:tgtEl>
                                          <p:spTgt spid="15"/>
                                        </p:tgtEl>
                                        <p:attrNameLst>
                                          <p:attrName>ppt_y</p:attrName>
                                        </p:attrNameLst>
                                      </p:cBhvr>
                                      <p:tavLst>
                                        <p:tav tm="0">
                                          <p:val>
                                            <p:strVal val="#ppt_y"/>
                                          </p:val>
                                        </p:tav>
                                        <p:tav tm="100000">
                                          <p:val>
                                            <p:strVal val="#ppt_y"/>
                                          </p:val>
                                        </p:tav>
                                      </p:tavLst>
                                    </p:anim>
                                  </p:childTnLst>
                                </p:cTn>
                              </p:par>
                              <p:par>
                                <p:cTn id="85" presetID="10" presetClass="entr" presetSubtype="0" fill="hold" grpId="1"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childTnLst>
                          </p:cTn>
                        </p:par>
                        <p:par>
                          <p:cTn id="88" fill="hold">
                            <p:stCondLst>
                              <p:cond delay="7500"/>
                            </p:stCondLst>
                            <p:childTnLst>
                              <p:par>
                                <p:cTn id="89" presetID="21" presetClass="entr" presetSubtype="1"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heel(1)">
                                      <p:cBhvr>
                                        <p:cTn id="91" dur="1250"/>
                                        <p:tgtEl>
                                          <p:spTgt spid="28"/>
                                        </p:tgtEl>
                                      </p:cBhvr>
                                    </p:animEffect>
                                  </p:childTnLst>
                                </p:cTn>
                              </p:par>
                            </p:childTnLst>
                          </p:cTn>
                        </p:par>
                        <p:par>
                          <p:cTn id="92" fill="hold">
                            <p:stCondLst>
                              <p:cond delay="8750"/>
                            </p:stCondLst>
                            <p:childTnLst>
                              <p:par>
                                <p:cTn id="93" presetID="2" presetClass="entr" presetSubtype="8"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0-#ppt_w/2"/>
                                          </p:val>
                                        </p:tav>
                                        <p:tav tm="100000">
                                          <p:val>
                                            <p:strVal val="#ppt_x"/>
                                          </p:val>
                                        </p:tav>
                                      </p:tavLst>
                                    </p:anim>
                                    <p:anim calcmode="lin" valueType="num">
                                      <p:cBhvr additive="base">
                                        <p:cTn id="96" dur="500" fill="hold"/>
                                        <p:tgtEl>
                                          <p:spTgt spid="13"/>
                                        </p:tgtEl>
                                        <p:attrNameLst>
                                          <p:attrName>ppt_y</p:attrName>
                                        </p:attrNameLst>
                                      </p:cBhvr>
                                      <p:tavLst>
                                        <p:tav tm="0">
                                          <p:val>
                                            <p:strVal val="#ppt_y"/>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childTnLst>
                          </p:cTn>
                        </p:par>
                        <p:par>
                          <p:cTn id="100" fill="hold">
                            <p:stCondLst>
                              <p:cond delay="9250"/>
                            </p:stCondLst>
                            <p:childTnLst>
                              <p:par>
                                <p:cTn id="101" presetID="21" presetClass="entr" presetSubtype="1" fill="hold"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heel(1)">
                                      <p:cBhvr>
                                        <p:cTn id="103"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6" grpId="1" animBg="1"/>
      <p:bldP spid="13" grpId="0"/>
      <p:bldP spid="13" grpId="1"/>
      <p:bldP spid="14" grpId="0"/>
      <p:bldP spid="14" grpId="1"/>
      <p:bldP spid="15" grpId="0"/>
      <p:bldP spid="15" grpId="1"/>
      <p:bldP spid="16" grpId="0"/>
      <p:bldP spid="16" grpId="1"/>
      <p:bldP spid="17" grpId="0"/>
      <p:bldP spid="17" grpId="1"/>
      <p:bldP spid="18" grpId="0"/>
      <p:bldP spid="18" grpId="1"/>
      <p:bldP spid="20" grpId="0"/>
      <p:bldP spid="21" grpId="0"/>
    </p:bldLst>
  </p:timing>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39803</TotalTime>
  <Words>1121</Words>
  <Application>Microsoft Office PowerPoint</Application>
  <PresentationFormat>Custom</PresentationFormat>
  <Paragraphs>191</Paragraphs>
  <Slides>29</Slides>
  <Notes>6</Notes>
  <HiddenSlides>6</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29</vt:i4>
      </vt:variant>
    </vt:vector>
  </HeadingPairs>
  <TitlesOfParts>
    <vt:vector size="46" baseType="lpstr">
      <vt:lpstr>ＭＳ Ｐゴシック</vt:lpstr>
      <vt:lpstr>Arial</vt:lpstr>
      <vt:lpstr>Calibri</vt:lpstr>
      <vt:lpstr>Open Sans</vt:lpstr>
      <vt:lpstr>Open Sans Light</vt:lpstr>
      <vt:lpstr>Open Sans Semibold</vt:lpstr>
      <vt:lpstr>Route 159 Bold</vt:lpstr>
      <vt:lpstr>Route 159 Light</vt:lpstr>
      <vt:lpstr>Route 159 SemiBold</vt:lpstr>
      <vt:lpstr>Route 159 UltraLight</vt:lpstr>
      <vt:lpstr>Segoe UI Light</vt:lpstr>
      <vt:lpstr>Spica Neue</vt:lpstr>
      <vt:lpstr>Spica Neue Light</vt:lpstr>
      <vt:lpstr>Wingdings</vt:lpstr>
      <vt:lpstr>Vega - Header</vt:lpstr>
      <vt:lpstr>Vega - Footer Only</vt:lpstr>
      <vt:lpstr>Vega - Free</vt:lpstr>
      <vt:lpstr>SLALOM</vt:lpstr>
      <vt:lpstr>Operationalize End-to-End</vt:lpstr>
      <vt:lpstr>Today’s Agenda</vt:lpstr>
      <vt:lpstr>Key Takeaways</vt:lpstr>
      <vt:lpstr>PowerPoint Presentation</vt:lpstr>
      <vt:lpstr>PowerPoint Presentation</vt:lpstr>
      <vt:lpstr>What is Azure Data Factory</vt:lpstr>
      <vt:lpstr>Azure Data Factory</vt:lpstr>
      <vt:lpstr>PowerPoint Presentation</vt:lpstr>
      <vt:lpstr>PowerPoint Presentation</vt:lpstr>
      <vt:lpstr>PowerPoint Presentation</vt:lpstr>
      <vt:lpstr>What is Pipeline</vt:lpstr>
      <vt:lpstr>What is Activity</vt:lpstr>
      <vt:lpstr>PowerPoint Presentation</vt:lpstr>
      <vt:lpstr>Activity Types</vt:lpstr>
      <vt:lpstr>Supported Data Sources</vt:lpstr>
      <vt:lpstr>Supported Activates</vt:lpstr>
      <vt:lpstr>Supported Activates</vt:lpstr>
      <vt:lpstr>PowerPoint Presentation</vt:lpstr>
      <vt:lpstr>Linked Services</vt:lpstr>
      <vt:lpstr>Linked Services</vt:lpstr>
      <vt:lpstr>Connecting To The Cloud Data Source</vt:lpstr>
      <vt:lpstr>PowerPoint Presentation</vt:lpstr>
      <vt:lpstr>Datasets</vt:lpstr>
      <vt:lpstr>PowerPoint Presentation</vt:lpstr>
      <vt:lpstr>Data slice</vt:lpstr>
      <vt:lpstr>Scheduler </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Slava Kokaev</cp:lastModifiedBy>
  <cp:revision>501</cp:revision>
  <dcterms:created xsi:type="dcterms:W3CDTF">2015-09-05T11:42:45Z</dcterms:created>
  <dcterms:modified xsi:type="dcterms:W3CDTF">2017-12-07T11:26:20Z</dcterms:modified>
</cp:coreProperties>
</file>